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8"/>
  </p:notesMasterIdLst>
  <p:sldIdLst>
    <p:sldId id="256" r:id="rId3"/>
    <p:sldId id="257" r:id="rId4"/>
    <p:sldId id="279" r:id="rId5"/>
    <p:sldId id="258" r:id="rId6"/>
    <p:sldId id="259" r:id="rId7"/>
    <p:sldId id="260" r:id="rId8"/>
    <p:sldId id="261" r:id="rId9"/>
    <p:sldId id="262" r:id="rId10"/>
    <p:sldId id="263" r:id="rId11"/>
    <p:sldId id="264" r:id="rId12"/>
    <p:sldId id="265" r:id="rId13"/>
    <p:sldId id="267" r:id="rId14"/>
    <p:sldId id="266" r:id="rId15"/>
    <p:sldId id="268" r:id="rId16"/>
    <p:sldId id="269" r:id="rId17"/>
    <p:sldId id="270" r:id="rId18"/>
    <p:sldId id="271" r:id="rId19"/>
    <p:sldId id="272" r:id="rId20"/>
    <p:sldId id="273" r:id="rId21"/>
    <p:sldId id="274" r:id="rId22"/>
    <p:sldId id="280" r:id="rId23"/>
    <p:sldId id="275" r:id="rId24"/>
    <p:sldId id="276" r:id="rId25"/>
    <p:sldId id="277" r:id="rId26"/>
    <p:sldId id="278" r:id="rId27"/>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1" d="100"/>
          <a:sy n="111" d="100"/>
        </p:scale>
        <p:origin x="-432" y="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F2CB5EF7-7B6F-462E-B493-4B061977DAD8}" type="datetimeFigureOut">
              <a:rPr lang="en-US" smtClean="0"/>
              <a:t>1/14/2025</a:t>
            </a:fld>
            <a:endParaRPr lang="en-US"/>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C5D34C5B-883D-4B98-AA46-DA13AF698123}" type="slidenum">
              <a:rPr lang="en-US" smtClean="0"/>
              <a:t>‹#›</a:t>
            </a:fld>
            <a:endParaRPr lang="en-US"/>
          </a:p>
        </p:txBody>
      </p:sp>
    </p:spTree>
    <p:extLst>
      <p:ext uri="{BB962C8B-B14F-4D97-AF65-F5344CB8AC3E}">
        <p14:creationId xmlns:p14="http://schemas.microsoft.com/office/powerpoint/2010/main" val="2517853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6</a:t>
            </a:fld>
            <a:endParaRPr lang="en-US"/>
          </a:p>
        </p:txBody>
      </p:sp>
    </p:spTree>
    <p:extLst>
      <p:ext uri="{BB962C8B-B14F-4D97-AF65-F5344CB8AC3E}">
        <p14:creationId xmlns:p14="http://schemas.microsoft.com/office/powerpoint/2010/main" val="288576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22</a:t>
            </a:fld>
            <a:endParaRPr lang="en-US"/>
          </a:p>
        </p:txBody>
      </p:sp>
    </p:spTree>
    <p:extLst>
      <p:ext uri="{BB962C8B-B14F-4D97-AF65-F5344CB8AC3E}">
        <p14:creationId xmlns:p14="http://schemas.microsoft.com/office/powerpoint/2010/main" val="1772916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23</a:t>
            </a:fld>
            <a:endParaRPr lang="en-US"/>
          </a:p>
        </p:txBody>
      </p:sp>
    </p:spTree>
    <p:extLst>
      <p:ext uri="{BB962C8B-B14F-4D97-AF65-F5344CB8AC3E}">
        <p14:creationId xmlns:p14="http://schemas.microsoft.com/office/powerpoint/2010/main" val="4007778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24</a:t>
            </a:fld>
            <a:endParaRPr lang="en-US"/>
          </a:p>
        </p:txBody>
      </p:sp>
    </p:spTree>
    <p:extLst>
      <p:ext uri="{BB962C8B-B14F-4D97-AF65-F5344CB8AC3E}">
        <p14:creationId xmlns:p14="http://schemas.microsoft.com/office/powerpoint/2010/main" val="153614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25</a:t>
            </a:fld>
            <a:endParaRPr lang="en-US"/>
          </a:p>
        </p:txBody>
      </p:sp>
    </p:spTree>
    <p:extLst>
      <p:ext uri="{BB962C8B-B14F-4D97-AF65-F5344CB8AC3E}">
        <p14:creationId xmlns:p14="http://schemas.microsoft.com/office/powerpoint/2010/main" val="1880903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p:nvPr/>
        </p:nvPicPr>
        <p:blipFill>
          <a:blip r:embed="rId2"/>
          <a:stretch/>
        </p:blipFill>
        <p:spPr>
          <a:xfrm>
            <a:off x="3960" y="0"/>
            <a:ext cx="12181320" cy="68551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7080" cy="6855120"/>
          </a:xfrm>
          <a:prstGeom prst="rect">
            <a:avLst/>
          </a:prstGeom>
          <a:ln w="0">
            <a:noFill/>
          </a:ln>
        </p:spPr>
      </p:pic>
      <p:sp>
        <p:nvSpPr>
          <p:cNvPr id="7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dirty="0">
              <a:latin typeface="Arial"/>
            </a:endParaRPr>
          </a:p>
          <a:p>
            <a:pPr>
              <a:lnSpc>
                <a:spcPct val="90000"/>
              </a:lnSpc>
              <a:spcBef>
                <a:spcPts val="1001"/>
              </a:spcBef>
              <a:tabLst>
                <a:tab pos="0" algn="l"/>
              </a:tabLst>
            </a:pPr>
            <a:endParaRPr lang="en-US" sz="1800" b="0" strike="noStrike" spc="-1" dirty="0">
              <a:latin typeface="Arial"/>
            </a:endParaRPr>
          </a:p>
          <a:p>
            <a:pPr algn="ctr">
              <a:lnSpc>
                <a:spcPct val="90000"/>
              </a:lnSpc>
              <a:spcBef>
                <a:spcPts val="1001"/>
              </a:spcBef>
              <a:tabLst>
                <a:tab pos="0" algn="l"/>
              </a:tabLst>
            </a:pPr>
            <a:r>
              <a:rPr lang="sr-Latn-RS" sz="2800" b="1" spc="-1" dirty="0" smtClean="0">
                <a:solidFill>
                  <a:srgbClr val="000000"/>
                </a:solidFill>
              </a:rPr>
              <a:t>ODRŽIVA POLJOPRIVREDA I AGROEKOLOŠKE POLITIKE U EVROPSKOJ UNIJI</a:t>
            </a:r>
          </a:p>
          <a:p>
            <a:pPr algn="ctr">
              <a:lnSpc>
                <a:spcPct val="90000"/>
              </a:lnSpc>
              <a:spcBef>
                <a:spcPts val="1001"/>
              </a:spcBef>
              <a:tabLst>
                <a:tab pos="0" algn="l"/>
              </a:tabLst>
            </a:pPr>
            <a:r>
              <a:rPr lang="fi-FI" sz="2800" b="1" spc="-1" dirty="0" smtClean="0">
                <a:solidFill>
                  <a:srgbClr val="000000"/>
                </a:solidFill>
              </a:rPr>
              <a:t>prof</a:t>
            </a:r>
            <a:r>
              <a:rPr lang="fi-FI" sz="2800" b="1" spc="-1" dirty="0">
                <a:solidFill>
                  <a:srgbClr val="000000"/>
                </a:solidFill>
              </a:rPr>
              <a:t>. dr Jelena Vapa Tankosić </a:t>
            </a:r>
            <a:endParaRPr lang="en-US" sz="2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7080" cy="6855120"/>
          </a:xfrm>
          <a:prstGeom prst="rect">
            <a:avLst/>
          </a:prstGeom>
          <a:ln w="0">
            <a:noFill/>
          </a:ln>
        </p:spPr>
      </p:pic>
      <p:sp>
        <p:nvSpPr>
          <p:cNvPr id="78" name="CustomShape 1"/>
          <p:cNvSpPr/>
          <p:nvPr/>
        </p:nvSpPr>
        <p:spPr>
          <a:xfrm>
            <a:off x="473646" y="1685841"/>
            <a:ext cx="1138724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000" spc="-1" dirty="0" smtClean="0">
                <a:solidFill>
                  <a:srgbClr val="000000"/>
                </a:solidFill>
              </a:rPr>
              <a:t>1</a:t>
            </a:r>
            <a:r>
              <a:rPr lang="sr-Latn-RS" sz="2000" spc="-1" dirty="0">
                <a:solidFill>
                  <a:srgbClr val="000000"/>
                </a:solidFill>
              </a:rPr>
              <a:t>. Održiva poljoprivreda u Evropskoj uniji i Zajednička poljoprivredna politika (ZPP). Ekološka, ekonomska i socijalna održivost u poljoprivredi EU i prednosti održive poljoprivrede </a:t>
            </a:r>
          </a:p>
          <a:p>
            <a:pPr>
              <a:lnSpc>
                <a:spcPct val="90000"/>
              </a:lnSpc>
              <a:spcBef>
                <a:spcPts val="1001"/>
              </a:spcBef>
              <a:tabLst>
                <a:tab pos="0" algn="l"/>
              </a:tabLst>
            </a:pPr>
            <a:r>
              <a:rPr lang="sr-Latn-RS" sz="2000" spc="-1" dirty="0">
                <a:solidFill>
                  <a:srgbClr val="000000"/>
                </a:solidFill>
              </a:rPr>
              <a:t>2. Održiva poljoprivreda i održivi razvoj ruralnih područja u Evropskoj </a:t>
            </a:r>
            <a:r>
              <a:rPr lang="sr-Latn-RS" sz="2000" spc="-1" dirty="0" smtClean="0">
                <a:solidFill>
                  <a:srgbClr val="000000"/>
                </a:solidFill>
              </a:rPr>
              <a:t>uniji</a:t>
            </a:r>
            <a:endParaRPr lang="sr-Latn-RS" sz="2000" spc="-1" dirty="0">
              <a:solidFill>
                <a:srgbClr val="000000"/>
              </a:solidFill>
            </a:endParaRPr>
          </a:p>
          <a:p>
            <a:pPr>
              <a:lnSpc>
                <a:spcPct val="90000"/>
              </a:lnSpc>
              <a:spcBef>
                <a:spcPts val="1001"/>
              </a:spcBef>
              <a:tabLst>
                <a:tab pos="0" algn="l"/>
              </a:tabLst>
            </a:pPr>
            <a:r>
              <a:rPr lang="sr-Latn-RS" sz="2000" spc="-1" dirty="0">
                <a:solidFill>
                  <a:srgbClr val="000000"/>
                </a:solidFill>
              </a:rPr>
              <a:t>3. Agroekološke politike za održivi razvoj ruralnih područja i poljoprivrede u Evropskoj </a:t>
            </a:r>
            <a:r>
              <a:rPr lang="sr-Latn-RS" sz="2000" spc="-1" dirty="0" smtClean="0">
                <a:solidFill>
                  <a:srgbClr val="000000"/>
                </a:solidFill>
              </a:rPr>
              <a:t>uniji</a:t>
            </a:r>
            <a:endParaRPr lang="sr-Latn-RS" sz="2000" spc="-1" dirty="0">
              <a:solidFill>
                <a:srgbClr val="000000"/>
              </a:solidFill>
            </a:endParaRPr>
          </a:p>
          <a:p>
            <a:pPr>
              <a:lnSpc>
                <a:spcPct val="90000"/>
              </a:lnSpc>
              <a:spcBef>
                <a:spcPts val="1001"/>
              </a:spcBef>
              <a:tabLst>
                <a:tab pos="0" algn="l"/>
              </a:tabLst>
            </a:pPr>
            <a:r>
              <a:rPr lang="sr-Latn-RS" sz="2000" spc="-1" dirty="0">
                <a:solidFill>
                  <a:srgbClr val="000000"/>
                </a:solidFill>
              </a:rPr>
              <a:t>4. Programi ruralnog razvoja EU, razvoj agroekoloških mera u Evropskoj uniji, glavne šeme i dimenzije agroekoloških </a:t>
            </a:r>
            <a:r>
              <a:rPr lang="sr-Latn-RS" sz="2000" spc="-1" dirty="0" smtClean="0">
                <a:solidFill>
                  <a:srgbClr val="000000"/>
                </a:solidFill>
              </a:rPr>
              <a:t>mera</a:t>
            </a:r>
          </a:p>
          <a:p>
            <a:pPr>
              <a:lnSpc>
                <a:spcPct val="90000"/>
              </a:lnSpc>
              <a:spcBef>
                <a:spcPts val="1001"/>
              </a:spcBef>
              <a:tabLst>
                <a:tab pos="0" algn="l"/>
              </a:tabLst>
            </a:pPr>
            <a:r>
              <a:rPr lang="sr-Latn-RS" sz="2000" spc="-1" dirty="0" smtClean="0">
                <a:solidFill>
                  <a:srgbClr val="000000"/>
                </a:solidFill>
              </a:rPr>
              <a:t>5</a:t>
            </a:r>
            <a:r>
              <a:rPr lang="sr-Latn-RS" sz="2000" spc="-1" dirty="0">
                <a:solidFill>
                  <a:srgbClr val="000000"/>
                </a:solidFill>
              </a:rPr>
              <a:t>. Uloga ruralnih savetodavnih službi u podršci održivom razvoju ruralnih područja i poljoprivrede u Evropskoj </a:t>
            </a:r>
            <a:r>
              <a:rPr lang="sr-Latn-RS" sz="2000" spc="-1" dirty="0" smtClean="0">
                <a:solidFill>
                  <a:srgbClr val="000000"/>
                </a:solidFill>
              </a:rPr>
              <a:t>uniji </a:t>
            </a:r>
            <a:endParaRPr lang="sr-Latn-RS" sz="2000" spc="-1" dirty="0">
              <a:solidFill>
                <a:srgbClr val="000000"/>
              </a:solidFill>
            </a:endParaRPr>
          </a:p>
          <a:p>
            <a:pPr>
              <a:lnSpc>
                <a:spcPct val="90000"/>
              </a:lnSpc>
              <a:spcBef>
                <a:spcPts val="1001"/>
              </a:spcBef>
              <a:tabLst>
                <a:tab pos="0" algn="l"/>
              </a:tabLst>
            </a:pPr>
            <a:r>
              <a:rPr lang="sr-Latn-RS" sz="2000" spc="-1" dirty="0">
                <a:solidFill>
                  <a:srgbClr val="000000"/>
                </a:solidFill>
              </a:rPr>
              <a:t>6. Sistemi prenosa znanja i inovacija u poljoprivredi kao pokretači održivog razvoja ruralnih područja i poljoprivrede u Evropskoj </a:t>
            </a:r>
            <a:r>
              <a:rPr lang="sr-Latn-RS" sz="2000" spc="-1" dirty="0" smtClean="0">
                <a:solidFill>
                  <a:srgbClr val="000000"/>
                </a:solidFill>
              </a:rPr>
              <a:t>uniji</a:t>
            </a:r>
            <a:endParaRPr lang="sr-Latn-RS" sz="2000" spc="-1" dirty="0">
              <a:solidFill>
                <a:srgbClr val="000000"/>
              </a:solidFill>
            </a:endParaRPr>
          </a:p>
          <a:p>
            <a:pPr>
              <a:lnSpc>
                <a:spcPct val="90000"/>
              </a:lnSpc>
              <a:spcBef>
                <a:spcPts val="1001"/>
              </a:spcBef>
              <a:tabLst>
                <a:tab pos="0" algn="l"/>
              </a:tabLst>
            </a:pPr>
            <a:r>
              <a:rPr lang="sr-Latn-RS" sz="2000" spc="-1" dirty="0">
                <a:solidFill>
                  <a:srgbClr val="000000"/>
                </a:solidFill>
              </a:rPr>
              <a:t>7. Usklađivanje zakonodavstva Republike Srbije sa pravnim tekovinama EU u poglavlju 11 - Poljoprivreda i ruralni </a:t>
            </a:r>
            <a:r>
              <a:rPr lang="sr-Latn-RS" sz="2000" spc="-1" dirty="0" smtClean="0">
                <a:solidFill>
                  <a:srgbClr val="000000"/>
                </a:solidFill>
              </a:rPr>
              <a:t>razvoj</a:t>
            </a:r>
            <a:endParaRPr lang="sr-Latn-RS" sz="2000" spc="-1" dirty="0">
              <a:solidFill>
                <a:srgbClr val="000000"/>
              </a:solidFill>
            </a:endParaRPr>
          </a:p>
          <a:p>
            <a:pPr>
              <a:lnSpc>
                <a:spcPct val="90000"/>
              </a:lnSpc>
              <a:spcBef>
                <a:spcPts val="1001"/>
              </a:spcBef>
              <a:tabLst>
                <a:tab pos="0" algn="l"/>
              </a:tabLst>
            </a:pPr>
            <a:r>
              <a:rPr lang="sr-Latn-RS" sz="2000" spc="-1" dirty="0">
                <a:solidFill>
                  <a:srgbClr val="000000"/>
                </a:solidFill>
              </a:rPr>
              <a:t>8. Glavni izazovi poljoprivrede i ruralnog razvoja u Republici Srbiji </a:t>
            </a:r>
            <a:r>
              <a:rPr lang="sr-Latn-RS" sz="2000" spc="-1" dirty="0" smtClean="0">
                <a:solidFill>
                  <a:srgbClr val="000000"/>
                </a:solidFill>
              </a:rPr>
              <a:t>i </a:t>
            </a:r>
            <a:r>
              <a:rPr lang="sr-Latn-RS" sz="2000" spc="-1" dirty="0">
                <a:solidFill>
                  <a:srgbClr val="000000"/>
                </a:solidFill>
              </a:rPr>
              <a:t>evropske integracije </a:t>
            </a:r>
          </a:p>
        </p:txBody>
      </p:sp>
    </p:spTree>
    <p:extLst>
      <p:ext uri="{BB962C8B-B14F-4D97-AF65-F5344CB8AC3E}">
        <p14:creationId xmlns:p14="http://schemas.microsoft.com/office/powerpoint/2010/main" val="316704640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1_0"/>
          <p:cNvPicPr/>
          <p:nvPr/>
        </p:nvPicPr>
        <p:blipFill>
          <a:blip r:embed="rId2"/>
          <a:stretch/>
        </p:blipFill>
        <p:spPr>
          <a:xfrm>
            <a:off x="1080" y="0"/>
            <a:ext cx="12187080" cy="6855120"/>
          </a:xfrm>
          <a:prstGeom prst="rect">
            <a:avLst/>
          </a:prstGeom>
          <a:ln w="0">
            <a:noFill/>
          </a:ln>
        </p:spPr>
      </p:pic>
      <p:sp>
        <p:nvSpPr>
          <p:cNvPr id="80" name="CustomShape 1"/>
          <p:cNvSpPr/>
          <p:nvPr/>
        </p:nvSpPr>
        <p:spPr>
          <a:xfrm>
            <a:off x="480224" y="1684075"/>
            <a:ext cx="11099176" cy="3894845"/>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dirty="0">
              <a:latin typeface="Arial"/>
            </a:endParaRPr>
          </a:p>
          <a:p>
            <a:pPr algn="ctr">
              <a:lnSpc>
                <a:spcPct val="100000"/>
              </a:lnSpc>
              <a:tabLst>
                <a:tab pos="0" algn="l"/>
              </a:tabLst>
            </a:pPr>
            <a:r>
              <a:rPr lang="sr-Latn-CS" sz="2600" b="1" spc="-1" dirty="0" smtClean="0">
                <a:solidFill>
                  <a:srgbClr val="000000"/>
                </a:solidFill>
              </a:rPr>
              <a:t>ZAJEDNIČKA POLJOPRIVREDNA POLITIKA (ZPP) </a:t>
            </a:r>
          </a:p>
          <a:p>
            <a:pPr>
              <a:lnSpc>
                <a:spcPct val="100000"/>
              </a:lnSpc>
              <a:tabLst>
                <a:tab pos="0" algn="l"/>
              </a:tabLst>
            </a:pPr>
            <a:endParaRPr lang="en-US" sz="2600" b="0" strike="noStrike" spc="-1" dirty="0" smtClean="0">
              <a:latin typeface="Arial"/>
            </a:endParaRPr>
          </a:p>
          <a:p>
            <a:pPr marL="342900" indent="-342900">
              <a:lnSpc>
                <a:spcPct val="100000"/>
              </a:lnSpc>
              <a:buFont typeface="Arial" panose="020B0604020202020204" pitchFamily="34" charset="0"/>
              <a:buChar char="•"/>
              <a:tabLst>
                <a:tab pos="0" algn="l"/>
              </a:tabLst>
            </a:pPr>
            <a:r>
              <a:rPr lang="sr-Latn-CS" sz="2400" spc="-1" dirty="0">
                <a:solidFill>
                  <a:srgbClr val="000000"/>
                </a:solidFill>
              </a:rPr>
              <a:t>Prvi koraci u nastajanju današnje Evropske unije vezani za Evropsku zajednicu za ugalj i čelik (1951. godine</a:t>
            </a:r>
            <a:r>
              <a:rPr lang="sr-Latn-CS" sz="2400" spc="-1" dirty="0" smtClean="0">
                <a:solidFill>
                  <a:srgbClr val="000000"/>
                </a:solidFill>
              </a:rPr>
              <a:t>).</a:t>
            </a:r>
            <a:endParaRPr lang="sr-Latn-CS" sz="2400" spc="-1" dirty="0">
              <a:solidFill>
                <a:srgbClr val="000000"/>
              </a:solidFill>
            </a:endParaRPr>
          </a:p>
          <a:p>
            <a:pPr marL="342900" indent="-342900">
              <a:lnSpc>
                <a:spcPct val="100000"/>
              </a:lnSpc>
              <a:buFont typeface="Arial" panose="020B0604020202020204" pitchFamily="34" charset="0"/>
              <a:buChar char="•"/>
              <a:tabLst>
                <a:tab pos="0" algn="l"/>
              </a:tabLst>
            </a:pPr>
            <a:r>
              <a:rPr lang="sr-Latn-CS" sz="2400" spc="-1" dirty="0">
                <a:solidFill>
                  <a:srgbClr val="000000"/>
                </a:solidFill>
              </a:rPr>
              <a:t>U kasnijem periodu kao najveća dostignuća procesa nastajanja jedinstvene Evrope su isticani stvaranje carinske unije, šengenske zone ili zajedničke spoljnotrgovinske </a:t>
            </a:r>
            <a:r>
              <a:rPr lang="sr-Latn-CS" sz="2400" spc="-1" dirty="0" smtClean="0">
                <a:solidFill>
                  <a:srgbClr val="000000"/>
                </a:solidFill>
              </a:rPr>
              <a:t>politike.</a:t>
            </a:r>
            <a:endParaRPr lang="sr-Latn-CS" sz="2400" spc="-1" dirty="0">
              <a:solidFill>
                <a:srgbClr val="000000"/>
              </a:solidFill>
            </a:endParaRPr>
          </a:p>
          <a:p>
            <a:pPr marL="342900" indent="-342900">
              <a:lnSpc>
                <a:spcPct val="100000"/>
              </a:lnSpc>
              <a:buFont typeface="Arial" panose="020B0604020202020204" pitchFamily="34" charset="0"/>
              <a:buChar char="•"/>
              <a:tabLst>
                <a:tab pos="0" algn="l"/>
              </a:tabLst>
            </a:pPr>
            <a:r>
              <a:rPr lang="sr-Latn-CS" sz="2400" spc="-1" dirty="0" smtClean="0">
                <a:solidFill>
                  <a:srgbClr val="000000"/>
                </a:solidFill>
              </a:rPr>
              <a:t>Ipak je </a:t>
            </a:r>
            <a:r>
              <a:rPr lang="sr-Latn-CS" sz="2400" spc="-1" dirty="0">
                <a:solidFill>
                  <a:srgbClr val="000000"/>
                </a:solidFill>
              </a:rPr>
              <a:t>p</a:t>
            </a:r>
            <a:r>
              <a:rPr lang="sr-Latn-CS" sz="2400" spc="-1" dirty="0" smtClean="0">
                <a:solidFill>
                  <a:srgbClr val="000000"/>
                </a:solidFill>
              </a:rPr>
              <a:t>oljoprivreda ona delatnost </a:t>
            </a:r>
            <a:r>
              <a:rPr lang="sr-Latn-CS" sz="2400" spc="-1" dirty="0">
                <a:solidFill>
                  <a:srgbClr val="000000"/>
                </a:solidFill>
              </a:rPr>
              <a:t>u kojoj se u najdužem periodu i u najvećoj meri oseti zajednička politika Unije, centralno upravljanje i </a:t>
            </a:r>
            <a:r>
              <a:rPr lang="sr-Latn-CS" sz="2400" spc="-1" dirty="0" smtClean="0">
                <a:solidFill>
                  <a:srgbClr val="000000"/>
                </a:solidFill>
              </a:rPr>
              <a:t>finansiranje.</a:t>
            </a:r>
          </a:p>
          <a:p>
            <a:pPr marL="342900" indent="-342900">
              <a:lnSpc>
                <a:spcPct val="100000"/>
              </a:lnSpc>
              <a:buFont typeface="Arial" panose="020B0604020202020204" pitchFamily="34" charset="0"/>
              <a:buChar char="•"/>
              <a:tabLst>
                <a:tab pos="0" algn="l"/>
              </a:tabLst>
            </a:pPr>
            <a:r>
              <a:rPr lang="sr-Latn-CS" sz="2400" spc="-1" dirty="0">
                <a:solidFill>
                  <a:srgbClr val="000000"/>
                </a:solidFill>
              </a:rPr>
              <a:t>ZPP teži ostvarenju tih ciljeva podsticanjem ekološke poljoprivrede i odgovornog upravljanja inputima (kao što su pesticidi i đubriva).</a:t>
            </a:r>
          </a:p>
          <a:p>
            <a:pPr>
              <a:lnSpc>
                <a:spcPct val="90000"/>
              </a:lnSpc>
              <a:spcBef>
                <a:spcPts val="1001"/>
              </a:spcBef>
              <a:tabLst>
                <a:tab pos="0" algn="l"/>
              </a:tabLst>
            </a:pP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1_1"/>
          <p:cNvPicPr/>
          <p:nvPr/>
        </p:nvPicPr>
        <p:blipFill>
          <a:blip r:embed="rId2"/>
          <a:stretch/>
        </p:blipFill>
        <p:spPr>
          <a:xfrm>
            <a:off x="1080" y="0"/>
            <a:ext cx="12187080" cy="6855120"/>
          </a:xfrm>
          <a:prstGeom prst="rect">
            <a:avLst/>
          </a:prstGeom>
          <a:ln w="0">
            <a:noFill/>
          </a:ln>
        </p:spPr>
      </p:pic>
      <p:sp>
        <p:nvSpPr>
          <p:cNvPr id="82" name="CustomShape 1"/>
          <p:cNvSpPr/>
          <p:nvPr/>
        </p:nvSpPr>
        <p:spPr>
          <a:xfrm>
            <a:off x="563431" y="1705576"/>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dirty="0">
              <a:latin typeface="Arial"/>
            </a:endParaRPr>
          </a:p>
          <a:p>
            <a:pPr algn="ctr">
              <a:lnSpc>
                <a:spcPct val="100000"/>
              </a:lnSpc>
              <a:tabLst>
                <a:tab pos="0" algn="l"/>
              </a:tabLst>
            </a:pPr>
            <a:r>
              <a:rPr lang="sr-Latn-CS" sz="2600" b="1" spc="-1" dirty="0">
                <a:solidFill>
                  <a:srgbClr val="000000"/>
                </a:solidFill>
              </a:rPr>
              <a:t>ZAJEDNIČKA POLJOPRIVREDNA POLITIKA (ZPP</a:t>
            </a:r>
            <a:r>
              <a:rPr lang="sr-Latn-CS" sz="2600" b="1" spc="-1" dirty="0" smtClean="0">
                <a:solidFill>
                  <a:srgbClr val="000000"/>
                </a:solidFill>
              </a:rPr>
              <a:t>)</a:t>
            </a:r>
          </a:p>
          <a:p>
            <a:pPr>
              <a:lnSpc>
                <a:spcPct val="100000"/>
              </a:lnSpc>
              <a:tabLst>
                <a:tab pos="0" algn="l"/>
              </a:tabLst>
            </a:pPr>
            <a:endParaRPr lang="en-US" sz="2600" b="0" strike="noStrike" spc="-1" dirty="0">
              <a:latin typeface="Arial"/>
            </a:endParaRPr>
          </a:p>
          <a:p>
            <a:pPr marL="342900" indent="-342900">
              <a:lnSpc>
                <a:spcPct val="100000"/>
              </a:lnSpc>
              <a:buFont typeface="Arial" panose="020B0604020202020204" pitchFamily="34" charset="0"/>
              <a:buChar char="•"/>
              <a:tabLst>
                <a:tab pos="0" algn="l"/>
              </a:tabLst>
            </a:pPr>
            <a:r>
              <a:rPr lang="sr-Latn-CS" sz="2400" spc="-1" dirty="0">
                <a:solidFill>
                  <a:srgbClr val="000000"/>
                </a:solidFill>
              </a:rPr>
              <a:t>Zajedničku poljoprivrednu politiku Evropska unija je počela da primenjuje 1962. godine. </a:t>
            </a:r>
          </a:p>
          <a:p>
            <a:pPr marL="342900" indent="-342900">
              <a:lnSpc>
                <a:spcPct val="100000"/>
              </a:lnSpc>
              <a:buFont typeface="Arial" panose="020B0604020202020204" pitchFamily="34" charset="0"/>
              <a:buChar char="•"/>
              <a:tabLst>
                <a:tab pos="0" algn="l"/>
              </a:tabLst>
            </a:pPr>
            <a:r>
              <a:rPr lang="sr-Latn-CS" sz="2400" spc="-1" dirty="0" smtClean="0">
                <a:solidFill>
                  <a:srgbClr val="000000"/>
                </a:solidFill>
              </a:rPr>
              <a:t>EU je ovu značajnu </a:t>
            </a:r>
            <a:r>
              <a:rPr lang="sr-Latn-CS" sz="2400" spc="-1" dirty="0">
                <a:solidFill>
                  <a:srgbClr val="000000"/>
                </a:solidFill>
              </a:rPr>
              <a:t>delatnost </a:t>
            </a:r>
            <a:r>
              <a:rPr lang="sr-Latn-CS" sz="2400" spc="-1" dirty="0" smtClean="0">
                <a:solidFill>
                  <a:srgbClr val="000000"/>
                </a:solidFill>
              </a:rPr>
              <a:t>pažljivo regulisala jer u </a:t>
            </a:r>
            <a:r>
              <a:rPr lang="sr-Latn-CS" sz="2400" spc="-1" dirty="0">
                <a:solidFill>
                  <a:srgbClr val="000000"/>
                </a:solidFill>
              </a:rPr>
              <a:t>pitanju </a:t>
            </a:r>
            <a:r>
              <a:rPr lang="sr-Latn-CS" sz="2400" spc="-1" dirty="0" smtClean="0">
                <a:solidFill>
                  <a:srgbClr val="000000"/>
                </a:solidFill>
              </a:rPr>
              <a:t>je bezbednost hrane </a:t>
            </a:r>
            <a:r>
              <a:rPr lang="sr-Latn-CS" sz="2400" spc="-1" dirty="0">
                <a:solidFill>
                  <a:srgbClr val="000000"/>
                </a:solidFill>
              </a:rPr>
              <a:t>za sopstveno stanovništvo.</a:t>
            </a:r>
          </a:p>
          <a:p>
            <a:pPr marL="342900" indent="-342900">
              <a:lnSpc>
                <a:spcPct val="100000"/>
              </a:lnSpc>
              <a:buFont typeface="Arial" panose="020B0604020202020204" pitchFamily="34" charset="0"/>
              <a:buChar char="•"/>
              <a:tabLst>
                <a:tab pos="0" algn="l"/>
              </a:tabLst>
            </a:pPr>
            <a:r>
              <a:rPr lang="sr-Latn-CS" sz="2400" spc="-1" dirty="0">
                <a:solidFill>
                  <a:srgbClr val="000000"/>
                </a:solidFill>
              </a:rPr>
              <a:t>Proizvodnji hrane svaka država pristupa sa velikom ozbiljnošću, ali retke su nadnacionalne, zajedničke politike, a pogotovo modeli finansiranja kao što je to slučaj sa finansiranjem poljoprivrede u Evropskoj uniji. </a:t>
            </a:r>
          </a:p>
          <a:p>
            <a:pPr marL="342900" indent="-342900">
              <a:lnSpc>
                <a:spcPct val="100000"/>
              </a:lnSpc>
              <a:buFont typeface="Arial" panose="020B0604020202020204" pitchFamily="34" charset="0"/>
              <a:buChar char="•"/>
              <a:tabLst>
                <a:tab pos="0" algn="l"/>
              </a:tabLst>
            </a:pPr>
            <a:r>
              <a:rPr lang="sr-Latn-CS" sz="2400" spc="-1" dirty="0">
                <a:solidFill>
                  <a:srgbClr val="000000"/>
                </a:solidFill>
              </a:rPr>
              <a:t>Iako visoko industrijalizovana, unutar EU postoje značajne ruralne oblasti, u kojima živi 56% stanovništva Unije. </a:t>
            </a:r>
          </a:p>
          <a:p>
            <a:pPr>
              <a:lnSpc>
                <a:spcPct val="90000"/>
              </a:lnSpc>
              <a:spcBef>
                <a:spcPts val="1001"/>
              </a:spcBef>
              <a:tabLst>
                <a:tab pos="0" algn="l"/>
              </a:tabLst>
            </a:pP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1_2"/>
          <p:cNvPicPr/>
          <p:nvPr/>
        </p:nvPicPr>
        <p:blipFill>
          <a:blip r:embed="rId3"/>
          <a:stretch/>
        </p:blipFill>
        <p:spPr>
          <a:xfrm>
            <a:off x="1080" y="0"/>
            <a:ext cx="12187080" cy="6855120"/>
          </a:xfrm>
          <a:prstGeom prst="rect">
            <a:avLst/>
          </a:prstGeom>
          <a:ln w="0">
            <a:noFill/>
          </a:ln>
        </p:spPr>
      </p:pic>
      <p:sp>
        <p:nvSpPr>
          <p:cNvPr id="84" name="CustomShape 1"/>
          <p:cNvSpPr/>
          <p:nvPr/>
        </p:nvSpPr>
        <p:spPr>
          <a:xfrm>
            <a:off x="493381" y="1690653"/>
            <a:ext cx="11321456" cy="371065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sr-Latn-CS" sz="2600" b="1" spc="-1" dirty="0" smtClean="0">
                <a:solidFill>
                  <a:srgbClr val="000000"/>
                </a:solidFill>
              </a:rPr>
              <a:t>ODRŽIVA POLJOPRIVREDA U EVROPSKOJ UNIJI I ZPP. EKOLOŠKA, EKONOMSKA I SOCIJALNA ODRŽIVOST U POLJOPRIVREDI EU I PREDNOSTI ODRŽIVE POLJOPRIVREDE </a:t>
            </a:r>
          </a:p>
          <a:p>
            <a:pPr marL="342900" indent="-342900">
              <a:lnSpc>
                <a:spcPct val="100000"/>
              </a:lnSpc>
              <a:buFont typeface="Arial" panose="020B0604020202020204" pitchFamily="34" charset="0"/>
              <a:buChar char="•"/>
              <a:tabLst>
                <a:tab pos="0" algn="l"/>
              </a:tabLst>
            </a:pPr>
            <a:r>
              <a:rPr lang="sr-Latn-CS" sz="2400" spc="-1" dirty="0" smtClean="0">
                <a:solidFill>
                  <a:srgbClr val="000000"/>
                </a:solidFill>
              </a:rPr>
              <a:t> U </a:t>
            </a:r>
            <a:r>
              <a:rPr lang="sr-Latn-CS" sz="2400" spc="-1" dirty="0">
                <a:solidFill>
                  <a:srgbClr val="000000"/>
                </a:solidFill>
              </a:rPr>
              <a:t>okviru ZPP-a prve agroekološke mere se primenjuju od polovine 1970- tih.</a:t>
            </a:r>
          </a:p>
          <a:p>
            <a:pPr marL="457200" indent="-457200">
              <a:lnSpc>
                <a:spcPct val="100000"/>
              </a:lnSpc>
              <a:buFont typeface="Arial" panose="020B0604020202020204" pitchFamily="34" charset="0"/>
              <a:buChar char="•"/>
              <a:tabLst>
                <a:tab pos="0" algn="l"/>
              </a:tabLst>
            </a:pPr>
            <a:r>
              <a:rPr lang="sr-Latn-CS" sz="2400" spc="-1" dirty="0">
                <a:solidFill>
                  <a:srgbClr val="000000"/>
                </a:solidFill>
              </a:rPr>
              <a:t>Od početka devedesetih, a pogotovo ZPP post 2013 prilagodila svoj okvir mera i u</a:t>
            </a:r>
            <a:r>
              <a:rPr lang="sr-Latn-CS" sz="2400" spc="-1" dirty="0" smtClean="0">
                <a:solidFill>
                  <a:srgbClr val="000000"/>
                </a:solidFill>
              </a:rPr>
              <a:t>većala </a:t>
            </a:r>
            <a:r>
              <a:rPr lang="sr-Latn-CS" sz="2400" spc="-1" dirty="0">
                <a:solidFill>
                  <a:srgbClr val="000000"/>
                </a:solidFill>
              </a:rPr>
              <a:t>sredstva </a:t>
            </a:r>
            <a:r>
              <a:rPr lang="sr-Latn-CS" sz="2400" spc="-1" dirty="0" smtClean="0">
                <a:solidFill>
                  <a:srgbClr val="000000"/>
                </a:solidFill>
              </a:rPr>
              <a:t>imajući u vidu njenu ekonomsku, </a:t>
            </a:r>
            <a:r>
              <a:rPr lang="sr-Latn-CS" sz="2400" spc="-1" dirty="0">
                <a:solidFill>
                  <a:srgbClr val="000000"/>
                </a:solidFill>
              </a:rPr>
              <a:t>društvenu i ekološku održivost</a:t>
            </a:r>
            <a:r>
              <a:rPr lang="sr-Latn-CS" sz="2400" spc="-1" dirty="0" smtClean="0">
                <a:solidFill>
                  <a:srgbClr val="000000"/>
                </a:solidFill>
              </a:rPr>
              <a:t>.</a:t>
            </a:r>
          </a:p>
          <a:p>
            <a:pPr marL="457200" indent="-457200">
              <a:lnSpc>
                <a:spcPct val="100000"/>
              </a:lnSpc>
              <a:buFont typeface="Arial" panose="020B0604020202020204" pitchFamily="34" charset="0"/>
              <a:buChar char="•"/>
              <a:tabLst>
                <a:tab pos="0" algn="l"/>
              </a:tabLst>
            </a:pPr>
            <a:r>
              <a:rPr lang="pl-PL" sz="2400" spc="-1" dirty="0" smtClean="0">
                <a:solidFill>
                  <a:srgbClr val="000000"/>
                </a:solidFill>
              </a:rPr>
              <a:t>„Green deal”, Strategija </a:t>
            </a:r>
            <a:r>
              <a:rPr lang="pl-PL" sz="2400" spc="-1" dirty="0">
                <a:solidFill>
                  <a:srgbClr val="000000"/>
                </a:solidFill>
              </a:rPr>
              <a:t>od farme do trpeze = put ka održivom sistemu ishrane </a:t>
            </a:r>
            <a:endParaRPr lang="pl-PL" sz="2400" spc="-1" dirty="0" smtClean="0">
              <a:solidFill>
                <a:srgbClr val="000000"/>
              </a:solidFill>
            </a:endParaRPr>
          </a:p>
          <a:p>
            <a:pPr marL="457200" indent="-457200">
              <a:lnSpc>
                <a:spcPct val="100000"/>
              </a:lnSpc>
              <a:buFont typeface="Arial" panose="020B0604020202020204" pitchFamily="34" charset="0"/>
              <a:buChar char="•"/>
              <a:tabLst>
                <a:tab pos="0" algn="l"/>
              </a:tabLst>
            </a:pPr>
            <a:r>
              <a:rPr lang="sr-Latn-CS" sz="2400" spc="-1" dirty="0" smtClean="0">
                <a:solidFill>
                  <a:srgbClr val="000000"/>
                </a:solidFill>
              </a:rPr>
              <a:t>Da </a:t>
            </a:r>
            <a:r>
              <a:rPr lang="sr-Latn-CS" sz="2400" spc="-1" dirty="0">
                <a:solidFill>
                  <a:srgbClr val="000000"/>
                </a:solidFill>
              </a:rPr>
              <a:t>bi se postigli ekološki i klimatski ciljevi, EU je uvela eko-šeme za nagrađivanje poljoprivrednika koji usvajaju održive poljoprivredne prakse.</a:t>
            </a:r>
          </a:p>
          <a:p>
            <a:pPr marL="457200" indent="-457200">
              <a:lnSpc>
                <a:spcPct val="100000"/>
              </a:lnSpc>
              <a:buFont typeface="Arial" panose="020B0604020202020204" pitchFamily="34" charset="0"/>
              <a:buChar char="•"/>
              <a:tabLst>
                <a:tab pos="0" algn="l"/>
              </a:tabLst>
            </a:pPr>
            <a:r>
              <a:rPr lang="sr-Latn-CS" sz="2400" spc="-1" dirty="0">
                <a:solidFill>
                  <a:srgbClr val="000000"/>
                </a:solidFill>
              </a:rPr>
              <a:t>Ovo uključuje prakse kao što su organska poljoprivreda, održive agroekološke prakse, precizna poljoprivreda, agro-šumarstvo.</a:t>
            </a:r>
          </a:p>
          <a:p>
            <a:pPr>
              <a:lnSpc>
                <a:spcPct val="90000"/>
              </a:lnSpc>
              <a:spcBef>
                <a:spcPts val="1001"/>
              </a:spcBef>
              <a:tabLst>
                <a:tab pos="0" algn="l"/>
              </a:tabLst>
            </a:pPr>
            <a:endParaRPr lang="en-US" sz="3200" b="0" strike="noStrike" spc="-1" dirty="0">
              <a:latin typeface="Arial"/>
            </a:endParaRPr>
          </a:p>
          <a:p>
            <a:pPr>
              <a:lnSpc>
                <a:spcPct val="90000"/>
              </a:lnSpc>
              <a:spcBef>
                <a:spcPts val="1001"/>
              </a:spcBef>
              <a:tabLst>
                <a:tab pos="0" algn="l"/>
              </a:tabLst>
            </a:pPr>
            <a:endParaRPr lang="en-US" sz="32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1_3"/>
          <p:cNvPicPr/>
          <p:nvPr/>
        </p:nvPicPr>
        <p:blipFill>
          <a:blip r:embed="rId2"/>
          <a:stretch/>
        </p:blipFill>
        <p:spPr>
          <a:xfrm>
            <a:off x="4920" y="124990"/>
            <a:ext cx="12187080" cy="6855120"/>
          </a:xfrm>
          <a:prstGeom prst="rect">
            <a:avLst/>
          </a:prstGeom>
          <a:ln w="0">
            <a:noFill/>
          </a:ln>
        </p:spPr>
      </p:pic>
      <p:sp>
        <p:nvSpPr>
          <p:cNvPr id="86" name="CustomShape 1"/>
          <p:cNvSpPr/>
          <p:nvPr/>
        </p:nvSpPr>
        <p:spPr>
          <a:xfrm>
            <a:off x="477203" y="1841957"/>
            <a:ext cx="11242514" cy="403957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ODRŽIVA POLJOPRIVREDA U EVROPSKOJ UNIJI I </a:t>
            </a:r>
            <a:r>
              <a:rPr lang="sr-Latn-RS" sz="2800" b="1" spc="-1" dirty="0" smtClean="0">
                <a:solidFill>
                  <a:srgbClr val="000000"/>
                </a:solidFill>
              </a:rPr>
              <a:t>ZPP.EKOLOŠKA</a:t>
            </a:r>
            <a:r>
              <a:rPr lang="sr-Latn-RS" sz="2800" b="1" spc="-1" dirty="0">
                <a:solidFill>
                  <a:srgbClr val="000000"/>
                </a:solidFill>
              </a:rPr>
              <a:t>, EKONOMSKA I SOCIJALNA ODRŽIVOST U POLJOPRIVREDI EU I PREDNOSTI ODRŽIVE POLJOPRIVREDE </a:t>
            </a:r>
          </a:p>
          <a:p>
            <a:pPr marL="457200" indent="-4572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ZPP </a:t>
            </a:r>
            <a:r>
              <a:rPr lang="sr-Latn-RS" sz="2400" spc="-1" dirty="0">
                <a:solidFill>
                  <a:srgbClr val="000000"/>
                </a:solidFill>
              </a:rPr>
              <a:t>2023-27 </a:t>
            </a:r>
            <a:r>
              <a:rPr lang="sr-Latn-RS" sz="2400" spc="-1" dirty="0" smtClean="0">
                <a:solidFill>
                  <a:srgbClr val="000000"/>
                </a:solidFill>
              </a:rPr>
              <a:t>stupila </a:t>
            </a:r>
            <a:r>
              <a:rPr lang="sr-Latn-RS" sz="2400" spc="-1" dirty="0">
                <a:solidFill>
                  <a:srgbClr val="000000"/>
                </a:solidFill>
              </a:rPr>
              <a:t>je na snagu 1. januara 2023. </a:t>
            </a:r>
            <a:r>
              <a:rPr lang="sr-Latn-RS" sz="2400" spc="-1" dirty="0" smtClean="0">
                <a:solidFill>
                  <a:srgbClr val="000000"/>
                </a:solidFill>
              </a:rPr>
              <a:t>→ dalji </a:t>
            </a:r>
            <a:r>
              <a:rPr lang="sr-Latn-RS" sz="2400" spc="-1" dirty="0">
                <a:solidFill>
                  <a:srgbClr val="000000"/>
                </a:solidFill>
              </a:rPr>
              <a:t>koraci ka postizanju zelenog i održivog sistema poljoprivrede u EU. </a:t>
            </a:r>
          </a:p>
          <a:p>
            <a:pPr marL="457200" indent="-457200">
              <a:lnSpc>
                <a:spcPct val="90000"/>
              </a:lnSpc>
              <a:spcBef>
                <a:spcPts val="1001"/>
              </a:spcBef>
              <a:buFont typeface="Arial" panose="020B0604020202020204" pitchFamily="34" charset="0"/>
              <a:buChar char="•"/>
              <a:tabLst>
                <a:tab pos="0" algn="l"/>
              </a:tabLst>
            </a:pPr>
            <a:r>
              <a:rPr lang="sr-Latn-RS" sz="2400" spc="-1" dirty="0">
                <a:solidFill>
                  <a:srgbClr val="000000"/>
                </a:solidFill>
              </a:rPr>
              <a:t>Ciljeve zaštite životne sredine ZPP </a:t>
            </a:r>
            <a:r>
              <a:rPr lang="sr-Latn-RS" sz="2400" spc="-1" dirty="0" smtClean="0">
                <a:solidFill>
                  <a:srgbClr val="000000"/>
                </a:solidFill>
              </a:rPr>
              <a:t>obuhvataju ekološku, ekonomsku i socijalnu održivost jer poljoprivreda </a:t>
            </a:r>
            <a:r>
              <a:rPr lang="sr-Latn-RS" sz="2400" spc="-1" dirty="0">
                <a:solidFill>
                  <a:srgbClr val="000000"/>
                </a:solidFill>
              </a:rPr>
              <a:t>može da </a:t>
            </a:r>
            <a:r>
              <a:rPr lang="sr-Latn-RS" sz="2400" spc="-1" dirty="0" smtClean="0">
                <a:solidFill>
                  <a:srgbClr val="000000"/>
                </a:solidFill>
              </a:rPr>
              <a:t>ima negativne efekte (uzrokuje </a:t>
            </a:r>
            <a:r>
              <a:rPr lang="sr-Latn-RS" sz="2400" spc="-1" dirty="0">
                <a:solidFill>
                  <a:srgbClr val="000000"/>
                </a:solidFill>
              </a:rPr>
              <a:t>i eroziju tla, krčenje šuma, emisiju štetnih gasova i gubitak biološke </a:t>
            </a:r>
            <a:r>
              <a:rPr lang="sr-Latn-RS" sz="2400" spc="-1" dirty="0" smtClean="0">
                <a:solidFill>
                  <a:srgbClr val="000000"/>
                </a:solidFill>
              </a:rPr>
              <a:t>raznovrsnosti). </a:t>
            </a:r>
          </a:p>
          <a:p>
            <a:pPr marL="457200" indent="-4572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Države </a:t>
            </a:r>
            <a:r>
              <a:rPr lang="sr-Latn-RS" sz="2400" spc="-1" dirty="0">
                <a:solidFill>
                  <a:srgbClr val="000000"/>
                </a:solidFill>
              </a:rPr>
              <a:t>članice </a:t>
            </a:r>
            <a:r>
              <a:rPr lang="sr-Latn-RS" sz="2400" spc="-1" dirty="0" smtClean="0">
                <a:solidFill>
                  <a:srgbClr val="000000"/>
                </a:solidFill>
              </a:rPr>
              <a:t>sa najrazvijenijim sektorom poljoprivrede </a:t>
            </a:r>
            <a:r>
              <a:rPr lang="sr-Latn-RS" sz="2400" spc="-1" dirty="0">
                <a:solidFill>
                  <a:srgbClr val="000000"/>
                </a:solidFill>
              </a:rPr>
              <a:t>obično vrše i najveći pritisak na životnu </a:t>
            </a:r>
            <a:r>
              <a:rPr lang="sr-Latn-RS" sz="2400" spc="-1" dirty="0" smtClean="0">
                <a:solidFill>
                  <a:srgbClr val="000000"/>
                </a:solidFill>
              </a:rPr>
              <a:t>sredinu.</a:t>
            </a:r>
          </a:p>
          <a:p>
            <a:pPr marL="457200" indent="-4572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2023-27</a:t>
            </a:r>
            <a:r>
              <a:rPr lang="sr-Latn-RS" sz="2400" spc="-1" dirty="0">
                <a:solidFill>
                  <a:srgbClr val="000000"/>
                </a:solidFill>
              </a:rPr>
              <a:t>. 25% direktnih plaćanja </a:t>
            </a:r>
            <a:r>
              <a:rPr lang="sr-Latn-RS" sz="2400" spc="-1" dirty="0" smtClean="0">
                <a:solidFill>
                  <a:srgbClr val="000000"/>
                </a:solidFill>
              </a:rPr>
              <a:t>u okviru ZPP  </a:t>
            </a:r>
            <a:r>
              <a:rPr lang="sr-Latn-RS" sz="2400" spc="-1" dirty="0">
                <a:solidFill>
                  <a:srgbClr val="000000"/>
                </a:solidFill>
              </a:rPr>
              <a:t>biće </a:t>
            </a:r>
            <a:r>
              <a:rPr lang="sr-Latn-RS" sz="2400" spc="-1" dirty="0" smtClean="0">
                <a:solidFill>
                  <a:srgbClr val="000000"/>
                </a:solidFill>
              </a:rPr>
              <a:t>obezbeđeno za eko-šeme.</a:t>
            </a:r>
            <a:endParaRPr lang="sr-Latn-RS" sz="2400" spc="-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1_4"/>
          <p:cNvPicPr/>
          <p:nvPr/>
        </p:nvPicPr>
        <p:blipFill>
          <a:blip r:embed="rId2"/>
          <a:stretch/>
        </p:blipFill>
        <p:spPr>
          <a:xfrm>
            <a:off x="0" y="0"/>
            <a:ext cx="12187080" cy="6855120"/>
          </a:xfrm>
          <a:prstGeom prst="rect">
            <a:avLst/>
          </a:prstGeom>
          <a:ln w="0">
            <a:noFill/>
          </a:ln>
        </p:spPr>
      </p:pic>
      <p:sp>
        <p:nvSpPr>
          <p:cNvPr id="88" name="CustomShape 1"/>
          <p:cNvSpPr/>
          <p:nvPr/>
        </p:nvSpPr>
        <p:spPr>
          <a:xfrm>
            <a:off x="556853" y="1692418"/>
            <a:ext cx="11152730" cy="4228157"/>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sr-Latn-CS" sz="2800" b="1" spc="-1" dirty="0">
                <a:solidFill>
                  <a:srgbClr val="000000"/>
                </a:solidFill>
              </a:rPr>
              <a:t>ODRŽIVA POLJOPRIVREDA U EVROPSKOJ UNIJI I </a:t>
            </a:r>
            <a:r>
              <a:rPr lang="sr-Latn-CS" sz="2800" b="1" spc="-1" dirty="0" smtClean="0">
                <a:solidFill>
                  <a:srgbClr val="000000"/>
                </a:solidFill>
              </a:rPr>
              <a:t>ZPP. </a:t>
            </a:r>
            <a:r>
              <a:rPr lang="sr-Latn-CS" sz="2800" b="1" spc="-1" dirty="0">
                <a:solidFill>
                  <a:srgbClr val="000000"/>
                </a:solidFill>
              </a:rPr>
              <a:t>EKOLOŠKA, EKONOMSKA I SOCIJALNA ODRŽIVOST U POLJOPRIVREDI EU I PREDNOSTI ODRŽIVE POLJOPRIVREDE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Poljoprivrednici </a:t>
            </a:r>
            <a:r>
              <a:rPr lang="sr-Latn-RS" sz="2400" spc="-1" dirty="0">
                <a:solidFill>
                  <a:srgbClr val="000000"/>
                </a:solidFill>
              </a:rPr>
              <a:t>se suočavaju sa izuzetnim nizom teškoća i </a:t>
            </a:r>
            <a:r>
              <a:rPr lang="sr-Latn-RS" sz="2400" spc="-1" dirty="0" smtClean="0">
                <a:solidFill>
                  <a:srgbClr val="000000"/>
                </a:solidFill>
              </a:rPr>
              <a:t>neizvesnosti. </a:t>
            </a:r>
            <a:endParaRPr lang="sr-Latn-R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400" spc="-1" dirty="0">
                <a:solidFill>
                  <a:srgbClr val="000000"/>
                </a:solidFill>
              </a:rPr>
              <a:t>Poremećaji izazvani nestabilnim vremenskim uslovima (suše i poplave), </a:t>
            </a:r>
            <a:r>
              <a:rPr lang="sr-Latn-RS" sz="2400" spc="-1" dirty="0" smtClean="0">
                <a:solidFill>
                  <a:srgbClr val="000000"/>
                </a:solidFill>
              </a:rPr>
              <a:t>aktuelnim geopolitičkim događajima, </a:t>
            </a:r>
            <a:r>
              <a:rPr lang="sr-Latn-RS" sz="2400" spc="-1" dirty="0">
                <a:solidFill>
                  <a:srgbClr val="000000"/>
                </a:solidFill>
              </a:rPr>
              <a:t>bolestima (pandemija COVID-19) </a:t>
            </a:r>
            <a:r>
              <a:rPr lang="sr-Latn-RS" sz="2400" spc="-1" dirty="0" smtClean="0">
                <a:solidFill>
                  <a:srgbClr val="000000"/>
                </a:solidFill>
              </a:rPr>
              <a:t>dovode </a:t>
            </a:r>
            <a:r>
              <a:rPr lang="sr-Latn-RS" sz="2400" spc="-1" dirty="0">
                <a:solidFill>
                  <a:srgbClr val="000000"/>
                </a:solidFill>
              </a:rPr>
              <a:t>do nižih </a:t>
            </a:r>
            <a:r>
              <a:rPr lang="sr-Latn-RS" sz="2400" spc="-1" dirty="0" smtClean="0">
                <a:solidFill>
                  <a:srgbClr val="000000"/>
                </a:solidFill>
              </a:rPr>
              <a:t>prinosa.</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Poremećaji </a:t>
            </a:r>
            <a:r>
              <a:rPr lang="sr-Latn-RS" sz="2400" spc="-1" dirty="0">
                <a:solidFill>
                  <a:srgbClr val="000000"/>
                </a:solidFill>
              </a:rPr>
              <a:t>na tržištu i </a:t>
            </a:r>
            <a:r>
              <a:rPr lang="sr-Latn-RS" sz="2400" spc="-1" dirty="0" smtClean="0">
                <a:solidFill>
                  <a:srgbClr val="000000"/>
                </a:solidFill>
              </a:rPr>
              <a:t>nestabilnost </a:t>
            </a:r>
            <a:r>
              <a:rPr lang="sr-Latn-RS" sz="2400" spc="-1" dirty="0">
                <a:solidFill>
                  <a:srgbClr val="000000"/>
                </a:solidFill>
              </a:rPr>
              <a:t>prihoda poljoprivrednih gazdinstava.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Visoke </a:t>
            </a:r>
            <a:r>
              <a:rPr lang="sr-Latn-RS" sz="2400" spc="-1" dirty="0">
                <a:solidFill>
                  <a:srgbClr val="000000"/>
                </a:solidFill>
              </a:rPr>
              <a:t>cene energije i </a:t>
            </a:r>
            <a:r>
              <a:rPr lang="sr-Latn-RS" sz="2400" spc="-1" dirty="0" smtClean="0">
                <a:solidFill>
                  <a:srgbClr val="000000"/>
                </a:solidFill>
              </a:rPr>
              <a:t>inputa.</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Troškovi upravljanja gazdinstvom/inflacija.</a:t>
            </a:r>
            <a:endParaRPr lang="sr-Latn-RS" sz="2400" spc="-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1_5"/>
          <p:cNvPicPr/>
          <p:nvPr/>
        </p:nvPicPr>
        <p:blipFill>
          <a:blip r:embed="rId2"/>
          <a:stretch/>
        </p:blipFill>
        <p:spPr>
          <a:xfrm>
            <a:off x="1080" y="0"/>
            <a:ext cx="12187080" cy="6855120"/>
          </a:xfrm>
          <a:prstGeom prst="rect">
            <a:avLst/>
          </a:prstGeom>
          <a:ln w="0">
            <a:noFill/>
          </a:ln>
        </p:spPr>
      </p:pic>
      <p:sp>
        <p:nvSpPr>
          <p:cNvPr id="90" name="CustomShape 1"/>
          <p:cNvSpPr/>
          <p:nvPr/>
        </p:nvSpPr>
        <p:spPr>
          <a:xfrm>
            <a:off x="609660" y="1804252"/>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en-US" sz="2800" b="1" spc="-1" dirty="0" smtClean="0">
                <a:solidFill>
                  <a:srgbClr val="000000"/>
                </a:solidFill>
              </a:rPr>
              <a:t>ODRŽIVA POLJOPRIVREDA I ODRŽIVI RAZVOJ RURALNIH PODRUČJA U EVROPSKOJ UNIJI </a:t>
            </a:r>
            <a:endParaRPr lang="en-US" sz="2600" b="0" strike="noStrike" spc="-1" dirty="0" smtClean="0">
              <a:latin typeface="Arial"/>
            </a:endParaRPr>
          </a:p>
          <a:p>
            <a:pPr marL="457200" indent="-457200" algn="just">
              <a:lnSpc>
                <a:spcPct val="100000"/>
              </a:lnSpc>
              <a:buFont typeface="Arial" panose="020B0604020202020204" pitchFamily="34" charset="0"/>
              <a:buChar char="•"/>
              <a:tabLst>
                <a:tab pos="0" algn="l"/>
              </a:tabLst>
            </a:pPr>
            <a:r>
              <a:rPr lang="en-US" sz="2400" spc="-1" dirty="0" err="1" smtClean="0">
                <a:solidFill>
                  <a:srgbClr val="000000"/>
                </a:solidFill>
              </a:rPr>
              <a:t>Budžet</a:t>
            </a:r>
            <a:r>
              <a:rPr lang="en-US" sz="2400" spc="-1" dirty="0" smtClean="0">
                <a:solidFill>
                  <a:srgbClr val="000000"/>
                </a:solidFill>
              </a:rPr>
              <a:t> </a:t>
            </a:r>
            <a:r>
              <a:rPr lang="en-US" sz="2400" spc="-1" dirty="0" err="1">
                <a:solidFill>
                  <a:srgbClr val="000000"/>
                </a:solidFill>
              </a:rPr>
              <a:t>za</a:t>
            </a:r>
            <a:r>
              <a:rPr lang="en-US" sz="2400" spc="-1" dirty="0">
                <a:solidFill>
                  <a:srgbClr val="000000"/>
                </a:solidFill>
              </a:rPr>
              <a:t> ZPP </a:t>
            </a:r>
            <a:r>
              <a:rPr lang="en-US" sz="2400" spc="-1" dirty="0" err="1">
                <a:solidFill>
                  <a:srgbClr val="000000"/>
                </a:solidFill>
              </a:rPr>
              <a:t>vredan</a:t>
            </a:r>
            <a:r>
              <a:rPr lang="en-US" sz="2400" spc="-1" dirty="0">
                <a:solidFill>
                  <a:srgbClr val="000000"/>
                </a:solidFill>
              </a:rPr>
              <a:t> je 386,7 </a:t>
            </a:r>
            <a:r>
              <a:rPr lang="en-US" sz="2400" spc="-1" dirty="0" err="1">
                <a:solidFill>
                  <a:srgbClr val="000000"/>
                </a:solidFill>
              </a:rPr>
              <a:t>milijardi</a:t>
            </a:r>
            <a:r>
              <a:rPr lang="en-US" sz="2400" spc="-1" dirty="0">
                <a:solidFill>
                  <a:srgbClr val="000000"/>
                </a:solidFill>
              </a:rPr>
              <a:t> </a:t>
            </a:r>
            <a:r>
              <a:rPr lang="en-US" sz="2400" spc="-1" dirty="0" err="1" smtClean="0">
                <a:solidFill>
                  <a:srgbClr val="000000"/>
                </a:solidFill>
              </a:rPr>
              <a:t>evra</a:t>
            </a:r>
            <a:r>
              <a:rPr lang="sr-Latn-RS" sz="2400" spc="-1" dirty="0" smtClean="0">
                <a:solidFill>
                  <a:srgbClr val="000000"/>
                </a:solidFill>
              </a:rPr>
              <a:t>.</a:t>
            </a:r>
            <a:endParaRPr lang="en-US" sz="2400" spc="-1" dirty="0">
              <a:solidFill>
                <a:srgbClr val="000000"/>
              </a:solidFill>
            </a:endParaRPr>
          </a:p>
          <a:p>
            <a:pPr marL="457200" indent="-457200" algn="just">
              <a:lnSpc>
                <a:spcPct val="100000"/>
              </a:lnSpc>
              <a:buFont typeface="Arial" panose="020B0604020202020204" pitchFamily="34" charset="0"/>
              <a:buChar char="•"/>
              <a:tabLst>
                <a:tab pos="0" algn="l"/>
              </a:tabLst>
            </a:pPr>
            <a:r>
              <a:rPr lang="en-US" sz="2400" spc="-1" dirty="0" err="1">
                <a:solidFill>
                  <a:srgbClr val="000000"/>
                </a:solidFill>
              </a:rPr>
              <a:t>Celokupna</a:t>
            </a:r>
            <a:r>
              <a:rPr lang="en-US" sz="2400" spc="-1" dirty="0">
                <a:solidFill>
                  <a:srgbClr val="000000"/>
                </a:solidFill>
              </a:rPr>
              <a:t> ZPP EU </a:t>
            </a:r>
            <a:r>
              <a:rPr lang="en-US" sz="2400" spc="-1" dirty="0" err="1">
                <a:solidFill>
                  <a:srgbClr val="000000"/>
                </a:solidFill>
              </a:rPr>
              <a:t>sastoji</a:t>
            </a:r>
            <a:r>
              <a:rPr lang="en-US" sz="2400" spc="-1" dirty="0">
                <a:solidFill>
                  <a:srgbClr val="000000"/>
                </a:solidFill>
              </a:rPr>
              <a:t> se </a:t>
            </a:r>
            <a:r>
              <a:rPr lang="en-US" sz="2400" spc="-1" dirty="0" err="1">
                <a:solidFill>
                  <a:srgbClr val="000000"/>
                </a:solidFill>
              </a:rPr>
              <a:t>iz</a:t>
            </a:r>
            <a:r>
              <a:rPr lang="en-US" sz="2400" spc="-1" dirty="0">
                <a:solidFill>
                  <a:srgbClr val="000000"/>
                </a:solidFill>
              </a:rPr>
              <a:t> </a:t>
            </a:r>
            <a:r>
              <a:rPr lang="en-US" sz="2400" spc="-1" dirty="0" err="1">
                <a:solidFill>
                  <a:srgbClr val="000000"/>
                </a:solidFill>
              </a:rPr>
              <a:t>dva</a:t>
            </a:r>
            <a:r>
              <a:rPr lang="en-US" sz="2400" spc="-1" dirty="0">
                <a:solidFill>
                  <a:srgbClr val="000000"/>
                </a:solidFill>
              </a:rPr>
              <a:t> </a:t>
            </a:r>
            <a:r>
              <a:rPr lang="en-US" sz="2400" spc="-1" dirty="0" err="1">
                <a:solidFill>
                  <a:srgbClr val="000000"/>
                </a:solidFill>
              </a:rPr>
              <a:t>osnovna</a:t>
            </a:r>
            <a:r>
              <a:rPr lang="en-US" sz="2400" spc="-1" dirty="0">
                <a:solidFill>
                  <a:srgbClr val="000000"/>
                </a:solidFill>
              </a:rPr>
              <a:t> </a:t>
            </a:r>
            <a:r>
              <a:rPr lang="en-US" sz="2400" spc="-1" dirty="0" err="1">
                <a:solidFill>
                  <a:srgbClr val="000000"/>
                </a:solidFill>
              </a:rPr>
              <a:t>stuba</a:t>
            </a:r>
            <a:r>
              <a:rPr lang="en-US" sz="2400" spc="-1" dirty="0">
                <a:solidFill>
                  <a:srgbClr val="000000"/>
                </a:solidFill>
              </a:rPr>
              <a:t>, </a:t>
            </a:r>
            <a:r>
              <a:rPr lang="en-US" sz="2400" spc="-1" dirty="0" err="1">
                <a:solidFill>
                  <a:srgbClr val="000000"/>
                </a:solidFill>
              </a:rPr>
              <a:t>pri</a:t>
            </a:r>
            <a:r>
              <a:rPr lang="en-US" sz="2400" spc="-1" dirty="0">
                <a:solidFill>
                  <a:srgbClr val="000000"/>
                </a:solidFill>
              </a:rPr>
              <a:t> </a:t>
            </a:r>
            <a:r>
              <a:rPr lang="en-US" sz="2400" spc="-1" dirty="0" err="1">
                <a:solidFill>
                  <a:srgbClr val="000000"/>
                </a:solidFill>
              </a:rPr>
              <a:t>čemu</a:t>
            </a:r>
            <a:r>
              <a:rPr lang="en-US" sz="2400" spc="-1" dirty="0">
                <a:solidFill>
                  <a:srgbClr val="000000"/>
                </a:solidFill>
              </a:rPr>
              <a:t> </a:t>
            </a:r>
            <a:r>
              <a:rPr lang="en-US" sz="2400" spc="-1" dirty="0" err="1">
                <a:solidFill>
                  <a:srgbClr val="000000"/>
                </a:solidFill>
              </a:rPr>
              <a:t>prvi</a:t>
            </a:r>
            <a:r>
              <a:rPr lang="en-US" sz="2400" spc="-1" dirty="0">
                <a:solidFill>
                  <a:srgbClr val="000000"/>
                </a:solidFill>
              </a:rPr>
              <a:t> stub </a:t>
            </a:r>
            <a:r>
              <a:rPr lang="en-US" sz="2400" spc="-1" dirty="0" err="1">
                <a:solidFill>
                  <a:srgbClr val="000000"/>
                </a:solidFill>
              </a:rPr>
              <a:t>obuhvata</a:t>
            </a:r>
            <a:r>
              <a:rPr lang="en-US" sz="2400" spc="-1" dirty="0">
                <a:solidFill>
                  <a:srgbClr val="000000"/>
                </a:solidFill>
              </a:rPr>
              <a:t> </a:t>
            </a:r>
            <a:r>
              <a:rPr lang="en-US" sz="2400" spc="-1" dirty="0" err="1">
                <a:solidFill>
                  <a:srgbClr val="000000"/>
                </a:solidFill>
              </a:rPr>
              <a:t>direktna</a:t>
            </a:r>
            <a:r>
              <a:rPr lang="en-US" sz="2400" spc="-1" dirty="0">
                <a:solidFill>
                  <a:srgbClr val="000000"/>
                </a:solidFill>
              </a:rPr>
              <a:t> </a:t>
            </a:r>
            <a:r>
              <a:rPr lang="en-US" sz="2400" spc="-1" dirty="0" err="1">
                <a:solidFill>
                  <a:srgbClr val="000000"/>
                </a:solidFill>
              </a:rPr>
              <a:t>plaćanja</a:t>
            </a:r>
            <a:r>
              <a:rPr lang="en-US" sz="2400" spc="-1" dirty="0">
                <a:solidFill>
                  <a:srgbClr val="000000"/>
                </a:solidFill>
              </a:rPr>
              <a:t> </a:t>
            </a:r>
            <a:r>
              <a:rPr lang="en-US" sz="2400" spc="-1" dirty="0" err="1">
                <a:solidFill>
                  <a:srgbClr val="000000"/>
                </a:solidFill>
              </a:rPr>
              <a:t>i</a:t>
            </a:r>
            <a:r>
              <a:rPr lang="en-US" sz="2400" spc="-1" dirty="0">
                <a:solidFill>
                  <a:srgbClr val="000000"/>
                </a:solidFill>
              </a:rPr>
              <a:t> mere </a:t>
            </a:r>
            <a:r>
              <a:rPr lang="en-US" sz="2400" spc="-1" dirty="0" err="1">
                <a:solidFill>
                  <a:srgbClr val="000000"/>
                </a:solidFill>
              </a:rPr>
              <a:t>uređenja</a:t>
            </a:r>
            <a:r>
              <a:rPr lang="en-US" sz="2400" spc="-1" dirty="0">
                <a:solidFill>
                  <a:srgbClr val="000000"/>
                </a:solidFill>
              </a:rPr>
              <a:t> </a:t>
            </a:r>
            <a:r>
              <a:rPr lang="en-US" sz="2400" spc="-1" dirty="0" err="1">
                <a:solidFill>
                  <a:srgbClr val="000000"/>
                </a:solidFill>
              </a:rPr>
              <a:t>tržišta</a:t>
            </a:r>
            <a:r>
              <a:rPr lang="en-US" sz="2400" spc="-1" dirty="0">
                <a:solidFill>
                  <a:srgbClr val="000000"/>
                </a:solidFill>
              </a:rPr>
              <a:t>, </a:t>
            </a:r>
            <a:r>
              <a:rPr lang="en-US" sz="2400" spc="-1" dirty="0" err="1">
                <a:solidFill>
                  <a:srgbClr val="000000"/>
                </a:solidFill>
              </a:rPr>
              <a:t>dok</a:t>
            </a:r>
            <a:r>
              <a:rPr lang="en-US" sz="2400" spc="-1" dirty="0">
                <a:solidFill>
                  <a:srgbClr val="000000"/>
                </a:solidFill>
              </a:rPr>
              <a:t> se </a:t>
            </a:r>
            <a:r>
              <a:rPr lang="en-US" sz="2400" spc="-1" dirty="0" err="1">
                <a:solidFill>
                  <a:srgbClr val="000000"/>
                </a:solidFill>
              </a:rPr>
              <a:t>drugi</a:t>
            </a:r>
            <a:r>
              <a:rPr lang="en-US" sz="2400" spc="-1" dirty="0">
                <a:solidFill>
                  <a:srgbClr val="000000"/>
                </a:solidFill>
              </a:rPr>
              <a:t> stub </a:t>
            </a:r>
            <a:r>
              <a:rPr lang="en-US" sz="2400" spc="-1" dirty="0" err="1">
                <a:solidFill>
                  <a:srgbClr val="000000"/>
                </a:solidFill>
              </a:rPr>
              <a:t>odnosi</a:t>
            </a:r>
            <a:r>
              <a:rPr lang="en-US" sz="2400" spc="-1" dirty="0">
                <a:solidFill>
                  <a:srgbClr val="000000"/>
                </a:solidFill>
              </a:rPr>
              <a:t> </a:t>
            </a:r>
            <a:r>
              <a:rPr lang="en-US" sz="2400" spc="-1" dirty="0" err="1">
                <a:solidFill>
                  <a:srgbClr val="000000"/>
                </a:solidFill>
              </a:rPr>
              <a:t>na</a:t>
            </a:r>
            <a:r>
              <a:rPr lang="en-US" sz="2400" spc="-1" dirty="0">
                <a:solidFill>
                  <a:srgbClr val="000000"/>
                </a:solidFill>
              </a:rPr>
              <a:t> </a:t>
            </a:r>
            <a:r>
              <a:rPr lang="en-US" sz="2400" spc="-1" dirty="0" err="1">
                <a:solidFill>
                  <a:srgbClr val="000000"/>
                </a:solidFill>
              </a:rPr>
              <a:t>politiku</a:t>
            </a:r>
            <a:r>
              <a:rPr lang="en-US" sz="2400" spc="-1" dirty="0">
                <a:solidFill>
                  <a:srgbClr val="000000"/>
                </a:solidFill>
              </a:rPr>
              <a:t> </a:t>
            </a:r>
            <a:r>
              <a:rPr lang="en-US" sz="2400" spc="-1" dirty="0" err="1">
                <a:solidFill>
                  <a:srgbClr val="000000"/>
                </a:solidFill>
              </a:rPr>
              <a:t>ruralnog</a:t>
            </a:r>
            <a:r>
              <a:rPr lang="en-US" sz="2400" spc="-1" dirty="0">
                <a:solidFill>
                  <a:srgbClr val="000000"/>
                </a:solidFill>
              </a:rPr>
              <a:t> </a:t>
            </a:r>
            <a:r>
              <a:rPr lang="en-US" sz="2400" spc="-1" dirty="0" err="1" smtClean="0">
                <a:solidFill>
                  <a:srgbClr val="000000"/>
                </a:solidFill>
              </a:rPr>
              <a:t>razvoja</a:t>
            </a:r>
            <a:r>
              <a:rPr lang="sr-Latn-RS" sz="2400" spc="-1" dirty="0" smtClean="0">
                <a:solidFill>
                  <a:srgbClr val="000000"/>
                </a:solidFill>
              </a:rPr>
              <a:t>.</a:t>
            </a:r>
            <a:r>
              <a:rPr lang="en-US" sz="2400" spc="-1" dirty="0" smtClean="0">
                <a:solidFill>
                  <a:srgbClr val="000000"/>
                </a:solidFill>
              </a:rPr>
              <a:t> </a:t>
            </a:r>
            <a:endParaRPr lang="en-US" sz="2400" spc="-1" dirty="0">
              <a:solidFill>
                <a:srgbClr val="000000"/>
              </a:solidFill>
            </a:endParaRPr>
          </a:p>
          <a:p>
            <a:pPr marL="457200" indent="-457200" algn="just">
              <a:lnSpc>
                <a:spcPct val="100000"/>
              </a:lnSpc>
              <a:buFont typeface="Arial" panose="020B0604020202020204" pitchFamily="34" charset="0"/>
              <a:buChar char="•"/>
              <a:tabLst>
                <a:tab pos="0" algn="l"/>
              </a:tabLst>
            </a:pPr>
            <a:r>
              <a:rPr lang="en-US" sz="2400" spc="-1" dirty="0" smtClean="0">
                <a:solidFill>
                  <a:srgbClr val="000000"/>
                </a:solidFill>
              </a:rPr>
              <a:t>Od </a:t>
            </a:r>
            <a:r>
              <a:rPr lang="en-US" sz="2400" spc="-1" dirty="0">
                <a:solidFill>
                  <a:srgbClr val="000000"/>
                </a:solidFill>
              </a:rPr>
              <a:t>toga je 291,1 </a:t>
            </a:r>
            <a:r>
              <a:rPr lang="en-US" sz="2400" spc="-1" dirty="0" err="1">
                <a:solidFill>
                  <a:srgbClr val="000000"/>
                </a:solidFill>
              </a:rPr>
              <a:t>milijardi</a:t>
            </a:r>
            <a:r>
              <a:rPr lang="en-US" sz="2400" spc="-1" dirty="0">
                <a:solidFill>
                  <a:srgbClr val="000000"/>
                </a:solidFill>
              </a:rPr>
              <a:t> </a:t>
            </a:r>
            <a:r>
              <a:rPr lang="en-US" sz="2400" spc="-1" dirty="0" err="1">
                <a:solidFill>
                  <a:srgbClr val="000000"/>
                </a:solidFill>
              </a:rPr>
              <a:t>evra</a:t>
            </a:r>
            <a:r>
              <a:rPr lang="en-US" sz="2400" spc="-1" dirty="0">
                <a:solidFill>
                  <a:srgbClr val="000000"/>
                </a:solidFill>
              </a:rPr>
              <a:t> </a:t>
            </a:r>
            <a:r>
              <a:rPr lang="en-US" sz="2400" spc="-1" dirty="0" err="1">
                <a:solidFill>
                  <a:srgbClr val="000000"/>
                </a:solidFill>
              </a:rPr>
              <a:t>namenjeno</a:t>
            </a:r>
            <a:r>
              <a:rPr lang="en-US" sz="2400" spc="-1" dirty="0">
                <a:solidFill>
                  <a:srgbClr val="000000"/>
                </a:solidFill>
              </a:rPr>
              <a:t> </a:t>
            </a:r>
            <a:r>
              <a:rPr lang="en-US" sz="2400" spc="-1" dirty="0" err="1">
                <a:solidFill>
                  <a:srgbClr val="000000"/>
                </a:solidFill>
              </a:rPr>
              <a:t>Evropskom</a:t>
            </a:r>
            <a:r>
              <a:rPr lang="en-US" sz="2400" spc="-1" dirty="0">
                <a:solidFill>
                  <a:srgbClr val="000000"/>
                </a:solidFill>
              </a:rPr>
              <a:t> </a:t>
            </a:r>
            <a:r>
              <a:rPr lang="en-US" sz="2400" spc="-1" dirty="0" err="1">
                <a:solidFill>
                  <a:srgbClr val="000000"/>
                </a:solidFill>
              </a:rPr>
              <a:t>garantnom</a:t>
            </a:r>
            <a:r>
              <a:rPr lang="en-US" sz="2400" spc="-1" dirty="0">
                <a:solidFill>
                  <a:srgbClr val="000000"/>
                </a:solidFill>
              </a:rPr>
              <a:t> </a:t>
            </a:r>
            <a:r>
              <a:rPr lang="en-US" sz="2400" spc="-1" dirty="0" err="1">
                <a:solidFill>
                  <a:srgbClr val="000000"/>
                </a:solidFill>
              </a:rPr>
              <a:t>fondu</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poljoprivredu</a:t>
            </a:r>
            <a:r>
              <a:rPr lang="en-US" sz="2400" spc="-1" dirty="0">
                <a:solidFill>
                  <a:srgbClr val="000000"/>
                </a:solidFill>
              </a:rPr>
              <a:t> </a:t>
            </a:r>
            <a:r>
              <a:rPr lang="en-US" sz="2400" spc="-1" dirty="0" err="1">
                <a:solidFill>
                  <a:srgbClr val="000000"/>
                </a:solidFill>
              </a:rPr>
              <a:t>koji</a:t>
            </a:r>
            <a:r>
              <a:rPr lang="en-US" sz="2400" spc="-1" dirty="0">
                <a:solidFill>
                  <a:srgbClr val="000000"/>
                </a:solidFill>
              </a:rPr>
              <a:t> </a:t>
            </a:r>
            <a:r>
              <a:rPr lang="en-US" sz="2400" spc="-1" dirty="0" err="1">
                <a:solidFill>
                  <a:srgbClr val="000000"/>
                </a:solidFill>
              </a:rPr>
              <a:t>obezbeđuje</a:t>
            </a:r>
            <a:r>
              <a:rPr lang="en-US" sz="2400" spc="-1" dirty="0">
                <a:solidFill>
                  <a:srgbClr val="000000"/>
                </a:solidFill>
              </a:rPr>
              <a:t> </a:t>
            </a:r>
            <a:r>
              <a:rPr lang="en-US" sz="2400" spc="-1" dirty="0" err="1">
                <a:solidFill>
                  <a:srgbClr val="000000"/>
                </a:solidFill>
              </a:rPr>
              <a:t>direktna</a:t>
            </a:r>
            <a:r>
              <a:rPr lang="en-US" sz="2400" spc="-1" dirty="0">
                <a:solidFill>
                  <a:srgbClr val="000000"/>
                </a:solidFill>
              </a:rPr>
              <a:t> </a:t>
            </a:r>
            <a:r>
              <a:rPr lang="en-US" sz="2400" spc="-1" dirty="0" err="1">
                <a:solidFill>
                  <a:srgbClr val="000000"/>
                </a:solidFill>
              </a:rPr>
              <a:t>plaćanja</a:t>
            </a:r>
            <a:r>
              <a:rPr lang="en-US" sz="2400" spc="-1" dirty="0">
                <a:solidFill>
                  <a:srgbClr val="000000"/>
                </a:solidFill>
              </a:rPr>
              <a:t> </a:t>
            </a:r>
            <a:r>
              <a:rPr lang="en-US" sz="2400" spc="-1" dirty="0" err="1" smtClean="0">
                <a:solidFill>
                  <a:srgbClr val="000000"/>
                </a:solidFill>
              </a:rPr>
              <a:t>poljoprivrednicima</a:t>
            </a:r>
            <a:r>
              <a:rPr lang="sr-Latn-RS" sz="2400" spc="-1" dirty="0" smtClean="0">
                <a:solidFill>
                  <a:srgbClr val="000000"/>
                </a:solidFill>
              </a:rPr>
              <a:t>.</a:t>
            </a:r>
            <a:endParaRPr lang="en-US" sz="2400" spc="-1" dirty="0">
              <a:solidFill>
                <a:srgbClr val="000000"/>
              </a:solidFill>
            </a:endParaRPr>
          </a:p>
          <a:p>
            <a:pPr marL="457200" indent="-457200" algn="just">
              <a:lnSpc>
                <a:spcPct val="100000"/>
              </a:lnSpc>
              <a:buFont typeface="Arial" panose="020B0604020202020204" pitchFamily="34" charset="0"/>
              <a:buChar char="•"/>
              <a:tabLst>
                <a:tab pos="0" algn="l"/>
              </a:tabLst>
            </a:pPr>
            <a:r>
              <a:rPr lang="sr-Latn-RS" sz="2400" spc="-1" dirty="0" smtClean="0">
                <a:solidFill>
                  <a:srgbClr val="000000"/>
                </a:solidFill>
              </a:rPr>
              <a:t>Dok je </a:t>
            </a:r>
            <a:r>
              <a:rPr lang="en-US" sz="2400" spc="-1" dirty="0" smtClean="0">
                <a:solidFill>
                  <a:srgbClr val="000000"/>
                </a:solidFill>
              </a:rPr>
              <a:t>95,5 </a:t>
            </a:r>
            <a:r>
              <a:rPr lang="en-US" sz="2400" spc="-1" dirty="0" err="1">
                <a:solidFill>
                  <a:srgbClr val="000000"/>
                </a:solidFill>
              </a:rPr>
              <a:t>milijardi</a:t>
            </a:r>
            <a:r>
              <a:rPr lang="en-US" sz="2400" spc="-1" dirty="0">
                <a:solidFill>
                  <a:srgbClr val="000000"/>
                </a:solidFill>
              </a:rPr>
              <a:t> </a:t>
            </a:r>
            <a:r>
              <a:rPr lang="en-US" sz="2400" spc="-1" dirty="0" err="1">
                <a:solidFill>
                  <a:srgbClr val="000000"/>
                </a:solidFill>
              </a:rPr>
              <a:t>evra</a:t>
            </a:r>
            <a:r>
              <a:rPr lang="en-US" sz="2400" spc="-1" dirty="0">
                <a:solidFill>
                  <a:srgbClr val="000000"/>
                </a:solidFill>
              </a:rPr>
              <a:t> </a:t>
            </a:r>
            <a:r>
              <a:rPr lang="en-US" sz="2400" spc="-1" dirty="0" err="1">
                <a:solidFill>
                  <a:srgbClr val="000000"/>
                </a:solidFill>
              </a:rPr>
              <a:t>namenjeno</a:t>
            </a:r>
            <a:r>
              <a:rPr lang="en-US" sz="2400" spc="-1" dirty="0">
                <a:solidFill>
                  <a:srgbClr val="000000"/>
                </a:solidFill>
              </a:rPr>
              <a:t> </a:t>
            </a:r>
            <a:r>
              <a:rPr lang="en-US" sz="2400" spc="-1" dirty="0" err="1">
                <a:solidFill>
                  <a:srgbClr val="000000"/>
                </a:solidFill>
              </a:rPr>
              <a:t>Evropskom</a:t>
            </a:r>
            <a:r>
              <a:rPr lang="en-US" sz="2400" spc="-1" dirty="0">
                <a:solidFill>
                  <a:srgbClr val="000000"/>
                </a:solidFill>
              </a:rPr>
              <a:t> </a:t>
            </a:r>
            <a:r>
              <a:rPr lang="en-US" sz="2400" spc="-1" dirty="0" err="1">
                <a:solidFill>
                  <a:srgbClr val="000000"/>
                </a:solidFill>
              </a:rPr>
              <a:t>poljoprivrednom</a:t>
            </a:r>
            <a:r>
              <a:rPr lang="en-US" sz="2400" spc="-1" dirty="0">
                <a:solidFill>
                  <a:srgbClr val="000000"/>
                </a:solidFill>
              </a:rPr>
              <a:t> </a:t>
            </a:r>
            <a:r>
              <a:rPr lang="en-US" sz="2400" spc="-1" dirty="0" err="1">
                <a:solidFill>
                  <a:srgbClr val="000000"/>
                </a:solidFill>
              </a:rPr>
              <a:t>fondu</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ruralni</a:t>
            </a:r>
            <a:r>
              <a:rPr lang="en-US" sz="2400" spc="-1" dirty="0">
                <a:solidFill>
                  <a:srgbClr val="000000"/>
                </a:solidFill>
              </a:rPr>
              <a:t> </a:t>
            </a:r>
            <a:r>
              <a:rPr lang="en-US" sz="2400" spc="-1" dirty="0" err="1">
                <a:solidFill>
                  <a:srgbClr val="000000"/>
                </a:solidFill>
              </a:rPr>
              <a:t>razvoj</a:t>
            </a:r>
            <a:r>
              <a:rPr lang="en-US" sz="2400" spc="-1" dirty="0">
                <a:solidFill>
                  <a:srgbClr val="000000"/>
                </a:solidFill>
              </a:rPr>
              <a:t>, </a:t>
            </a:r>
            <a:r>
              <a:rPr lang="en-US" sz="2400" spc="-1" dirty="0" err="1">
                <a:solidFill>
                  <a:srgbClr val="000000"/>
                </a:solidFill>
              </a:rPr>
              <a:t>koji</a:t>
            </a:r>
            <a:r>
              <a:rPr lang="en-US" sz="2400" spc="-1" dirty="0">
                <a:solidFill>
                  <a:srgbClr val="000000"/>
                </a:solidFill>
              </a:rPr>
              <a:t> </a:t>
            </a:r>
            <a:r>
              <a:rPr lang="en-US" sz="2400" spc="-1" dirty="0" err="1">
                <a:solidFill>
                  <a:srgbClr val="000000"/>
                </a:solidFill>
              </a:rPr>
              <a:t>obezbeđuje</a:t>
            </a:r>
            <a:r>
              <a:rPr lang="en-US" sz="2400" spc="-1" dirty="0">
                <a:solidFill>
                  <a:srgbClr val="000000"/>
                </a:solidFill>
              </a:rPr>
              <a:t> </a:t>
            </a:r>
            <a:r>
              <a:rPr lang="en-US" sz="2400" spc="-1" dirty="0" err="1">
                <a:solidFill>
                  <a:srgbClr val="000000"/>
                </a:solidFill>
              </a:rPr>
              <a:t>sredstva</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razvoj</a:t>
            </a:r>
            <a:r>
              <a:rPr lang="en-US" sz="2400" spc="-1" dirty="0">
                <a:solidFill>
                  <a:srgbClr val="000000"/>
                </a:solidFill>
              </a:rPr>
              <a:t> </a:t>
            </a:r>
            <a:r>
              <a:rPr lang="en-US" sz="2400" spc="-1" dirty="0" err="1">
                <a:solidFill>
                  <a:srgbClr val="000000"/>
                </a:solidFill>
              </a:rPr>
              <a:t>ruralnih</a:t>
            </a:r>
            <a:r>
              <a:rPr lang="en-US" sz="2400" spc="-1" dirty="0">
                <a:solidFill>
                  <a:srgbClr val="000000"/>
                </a:solidFill>
              </a:rPr>
              <a:t> </a:t>
            </a:r>
            <a:r>
              <a:rPr lang="en-US" sz="2400" spc="-1" dirty="0" err="1">
                <a:solidFill>
                  <a:srgbClr val="000000"/>
                </a:solidFill>
              </a:rPr>
              <a:t>područja</a:t>
            </a:r>
            <a:r>
              <a:rPr lang="en-US" sz="2400" spc="-1" dirty="0">
                <a:solidFill>
                  <a:srgbClr val="000000"/>
                </a:solidFill>
              </a:rPr>
              <a:t>, </a:t>
            </a:r>
            <a:r>
              <a:rPr lang="en-US" sz="2400" spc="-1" dirty="0" err="1">
                <a:solidFill>
                  <a:srgbClr val="000000"/>
                </a:solidFill>
              </a:rPr>
              <a:t>klimatske</a:t>
            </a:r>
            <a:r>
              <a:rPr lang="en-US" sz="2400" spc="-1" dirty="0">
                <a:solidFill>
                  <a:srgbClr val="000000"/>
                </a:solidFill>
              </a:rPr>
              <a:t> </a:t>
            </a:r>
            <a:r>
              <a:rPr lang="en-US" sz="2400" spc="-1" dirty="0" err="1">
                <a:solidFill>
                  <a:srgbClr val="000000"/>
                </a:solidFill>
              </a:rPr>
              <a:t>akcije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upravljanje</a:t>
            </a:r>
            <a:r>
              <a:rPr lang="en-US" sz="2400" spc="-1" dirty="0">
                <a:solidFill>
                  <a:srgbClr val="000000"/>
                </a:solidFill>
              </a:rPr>
              <a:t> </a:t>
            </a:r>
            <a:r>
              <a:rPr lang="en-US" sz="2400" spc="-1" dirty="0" err="1">
                <a:solidFill>
                  <a:srgbClr val="000000"/>
                </a:solidFill>
              </a:rPr>
              <a:t>prirodnim</a:t>
            </a:r>
            <a:r>
              <a:rPr lang="en-US" sz="2400" spc="-1" dirty="0">
                <a:solidFill>
                  <a:srgbClr val="000000"/>
                </a:solidFill>
              </a:rPr>
              <a:t> </a:t>
            </a:r>
            <a:r>
              <a:rPr lang="en-US" sz="2400" spc="-1" dirty="0" err="1" smtClean="0">
                <a:solidFill>
                  <a:srgbClr val="000000"/>
                </a:solidFill>
              </a:rPr>
              <a:t>resursima</a:t>
            </a:r>
            <a:r>
              <a:rPr lang="sr-Latn-RS" sz="2400" spc="-1" dirty="0" smtClean="0">
                <a:solidFill>
                  <a:srgbClr val="000000"/>
                </a:solidFill>
              </a:rPr>
              <a:t>.</a:t>
            </a:r>
            <a:endParaRPr lang="en-US" sz="2400" spc="-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_6"/>
          <p:cNvPicPr/>
          <p:nvPr/>
        </p:nvPicPr>
        <p:blipFill>
          <a:blip r:embed="rId2"/>
          <a:stretch/>
        </p:blipFill>
        <p:spPr>
          <a:xfrm>
            <a:off x="1080" y="0"/>
            <a:ext cx="12187080" cy="6855120"/>
          </a:xfrm>
          <a:prstGeom prst="rect">
            <a:avLst/>
          </a:prstGeom>
          <a:ln w="0">
            <a:noFill/>
          </a:ln>
        </p:spPr>
      </p:pic>
      <p:sp>
        <p:nvSpPr>
          <p:cNvPr id="92" name="CustomShape 1"/>
          <p:cNvSpPr/>
          <p:nvPr/>
        </p:nvSpPr>
        <p:spPr>
          <a:xfrm>
            <a:off x="460489" y="1795909"/>
            <a:ext cx="11118911" cy="4203608"/>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en-US" sz="2800" b="1" spc="-1" dirty="0" smtClean="0">
                <a:solidFill>
                  <a:srgbClr val="000000"/>
                </a:solidFill>
              </a:rPr>
              <a:t>AGROEKOLOŠKE POLITIKE ZA ODRŽIVI RAZVOJ RURALNIH PODRUČJA I POLJOPRIVREDE U EVROPSKOJ UNIJI </a:t>
            </a:r>
            <a:endParaRPr lang="en-US" sz="2800" b="0" strike="noStrike" spc="-1" dirty="0" smtClean="0">
              <a:latin typeface="Arial"/>
            </a:endParaRPr>
          </a:p>
          <a:p>
            <a:pPr marL="342900" indent="-342900" algn="just">
              <a:lnSpc>
                <a:spcPct val="100000"/>
              </a:lnSpc>
              <a:buFont typeface="Arial" panose="020B0604020202020204" pitchFamily="34" charset="0"/>
              <a:buChar char="•"/>
              <a:tabLst>
                <a:tab pos="0" algn="l"/>
              </a:tabLst>
            </a:pPr>
            <a:r>
              <a:rPr lang="en-US" sz="2400" spc="-1" dirty="0" smtClean="0">
                <a:solidFill>
                  <a:srgbClr val="000000"/>
                </a:solidFill>
              </a:rPr>
              <a:t>Da </a:t>
            </a:r>
            <a:r>
              <a:rPr lang="en-US" sz="2400" spc="-1" dirty="0">
                <a:solidFill>
                  <a:srgbClr val="000000"/>
                </a:solidFill>
              </a:rPr>
              <a:t>bi se </a:t>
            </a:r>
            <a:r>
              <a:rPr lang="en-US" sz="2400" spc="-1" dirty="0" err="1">
                <a:solidFill>
                  <a:srgbClr val="000000"/>
                </a:solidFill>
              </a:rPr>
              <a:t>postigli</a:t>
            </a:r>
            <a:r>
              <a:rPr lang="en-US" sz="2400" spc="-1" dirty="0">
                <a:solidFill>
                  <a:srgbClr val="000000"/>
                </a:solidFill>
              </a:rPr>
              <a:t> </a:t>
            </a:r>
            <a:r>
              <a:rPr lang="en-US" sz="2400" spc="-1" dirty="0" err="1">
                <a:solidFill>
                  <a:srgbClr val="000000"/>
                </a:solidFill>
              </a:rPr>
              <a:t>ekološki</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klimatski</a:t>
            </a:r>
            <a:r>
              <a:rPr lang="en-US" sz="2400" spc="-1" dirty="0">
                <a:solidFill>
                  <a:srgbClr val="000000"/>
                </a:solidFill>
              </a:rPr>
              <a:t> </a:t>
            </a:r>
            <a:r>
              <a:rPr lang="en-US" sz="2400" spc="-1" dirty="0" err="1">
                <a:solidFill>
                  <a:srgbClr val="000000"/>
                </a:solidFill>
              </a:rPr>
              <a:t>ciljevi</a:t>
            </a:r>
            <a:r>
              <a:rPr lang="en-US" sz="2400" spc="-1" dirty="0">
                <a:solidFill>
                  <a:srgbClr val="000000"/>
                </a:solidFill>
              </a:rPr>
              <a:t>, EU je </a:t>
            </a:r>
            <a:r>
              <a:rPr lang="en-US" sz="2400" spc="-1" dirty="0" err="1">
                <a:solidFill>
                  <a:srgbClr val="000000"/>
                </a:solidFill>
              </a:rPr>
              <a:t>uvela</a:t>
            </a:r>
            <a:r>
              <a:rPr lang="en-US" sz="2400" spc="-1" dirty="0">
                <a:solidFill>
                  <a:srgbClr val="000000"/>
                </a:solidFill>
              </a:rPr>
              <a:t> </a:t>
            </a:r>
            <a:r>
              <a:rPr lang="en-US" sz="2400" spc="-1" dirty="0" err="1">
                <a:solidFill>
                  <a:srgbClr val="000000"/>
                </a:solidFill>
              </a:rPr>
              <a:t>eko-šeme</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nagrađivanje</a:t>
            </a:r>
            <a:r>
              <a:rPr lang="en-US" sz="2400" spc="-1" dirty="0">
                <a:solidFill>
                  <a:srgbClr val="000000"/>
                </a:solidFill>
              </a:rPr>
              <a:t> </a:t>
            </a:r>
            <a:r>
              <a:rPr lang="en-US" sz="2400" spc="-1" dirty="0" err="1">
                <a:solidFill>
                  <a:srgbClr val="000000"/>
                </a:solidFill>
              </a:rPr>
              <a:t>poljoprivrednika</a:t>
            </a:r>
            <a:r>
              <a:rPr lang="en-US" sz="2400" spc="-1" dirty="0">
                <a:solidFill>
                  <a:srgbClr val="000000"/>
                </a:solidFill>
              </a:rPr>
              <a:t> </a:t>
            </a:r>
            <a:r>
              <a:rPr lang="en-US" sz="2400" spc="-1" dirty="0" err="1">
                <a:solidFill>
                  <a:srgbClr val="000000"/>
                </a:solidFill>
              </a:rPr>
              <a:t>koji</a:t>
            </a:r>
            <a:r>
              <a:rPr lang="en-US" sz="2400" spc="-1" dirty="0">
                <a:solidFill>
                  <a:srgbClr val="000000"/>
                </a:solidFill>
              </a:rPr>
              <a:t> </a:t>
            </a:r>
            <a:r>
              <a:rPr lang="en-US" sz="2400" spc="-1" dirty="0" err="1">
                <a:solidFill>
                  <a:srgbClr val="000000"/>
                </a:solidFill>
              </a:rPr>
              <a:t>usvajaju</a:t>
            </a:r>
            <a:r>
              <a:rPr lang="en-US" sz="2400" spc="-1" dirty="0">
                <a:solidFill>
                  <a:srgbClr val="000000"/>
                </a:solidFill>
              </a:rPr>
              <a:t> </a:t>
            </a:r>
            <a:r>
              <a:rPr lang="en-US" sz="2400" spc="-1" dirty="0" err="1">
                <a:solidFill>
                  <a:srgbClr val="000000"/>
                </a:solidFill>
              </a:rPr>
              <a:t>održive</a:t>
            </a:r>
            <a:r>
              <a:rPr lang="en-US" sz="2400" spc="-1" dirty="0">
                <a:solidFill>
                  <a:srgbClr val="000000"/>
                </a:solidFill>
              </a:rPr>
              <a:t> </a:t>
            </a:r>
            <a:r>
              <a:rPr lang="en-US" sz="2400" spc="-1" dirty="0" err="1">
                <a:solidFill>
                  <a:srgbClr val="000000"/>
                </a:solidFill>
              </a:rPr>
              <a:t>poljoprivredne</a:t>
            </a:r>
            <a:r>
              <a:rPr lang="en-US" sz="2400" spc="-1" dirty="0">
                <a:solidFill>
                  <a:srgbClr val="000000"/>
                </a:solidFill>
              </a:rPr>
              <a:t> </a:t>
            </a:r>
            <a:r>
              <a:rPr lang="en-US" sz="2400" spc="-1" dirty="0" err="1" smtClean="0">
                <a:solidFill>
                  <a:srgbClr val="000000"/>
                </a:solidFill>
              </a:rPr>
              <a:t>prakse</a:t>
            </a:r>
            <a:r>
              <a:rPr lang="sr-Latn-RS" sz="2400" spc="-1" dirty="0" smtClean="0">
                <a:solidFill>
                  <a:srgbClr val="000000"/>
                </a:solidFill>
              </a:rPr>
              <a:t>.</a:t>
            </a:r>
            <a:r>
              <a:rPr lang="en-US" sz="2400" spc="-1" dirty="0" smtClean="0">
                <a:solidFill>
                  <a:srgbClr val="000000"/>
                </a:solidFill>
              </a:rPr>
              <a:t> </a:t>
            </a:r>
            <a:endParaRPr lang="en-US" sz="2400" spc="-1" dirty="0">
              <a:solidFill>
                <a:srgbClr val="000000"/>
              </a:solidFill>
            </a:endParaRPr>
          </a:p>
          <a:p>
            <a:pPr marL="342900" indent="-342900" algn="just">
              <a:lnSpc>
                <a:spcPct val="100000"/>
              </a:lnSpc>
              <a:buFont typeface="Arial" panose="020B0604020202020204" pitchFamily="34" charset="0"/>
              <a:buChar char="•"/>
              <a:tabLst>
                <a:tab pos="0" algn="l"/>
              </a:tabLst>
            </a:pPr>
            <a:r>
              <a:rPr lang="en-US" sz="2400" spc="-1" dirty="0" err="1">
                <a:solidFill>
                  <a:srgbClr val="000000"/>
                </a:solidFill>
              </a:rPr>
              <a:t>Ovo</a:t>
            </a:r>
            <a:r>
              <a:rPr lang="en-US" sz="2400" spc="-1" dirty="0">
                <a:solidFill>
                  <a:srgbClr val="000000"/>
                </a:solidFill>
              </a:rPr>
              <a:t> </a:t>
            </a:r>
            <a:r>
              <a:rPr lang="en-US" sz="2400" spc="-1" dirty="0" err="1">
                <a:solidFill>
                  <a:srgbClr val="000000"/>
                </a:solidFill>
              </a:rPr>
              <a:t>uključuje</a:t>
            </a:r>
            <a:r>
              <a:rPr lang="en-US" sz="2400" spc="-1" dirty="0">
                <a:solidFill>
                  <a:srgbClr val="000000"/>
                </a:solidFill>
              </a:rPr>
              <a:t> </a:t>
            </a:r>
            <a:r>
              <a:rPr lang="en-US" sz="2400" spc="-1" dirty="0" err="1">
                <a:solidFill>
                  <a:srgbClr val="000000"/>
                </a:solidFill>
              </a:rPr>
              <a:t>prakse</a:t>
            </a:r>
            <a:r>
              <a:rPr lang="en-US" sz="2400" spc="-1" dirty="0">
                <a:solidFill>
                  <a:srgbClr val="000000"/>
                </a:solidFill>
              </a:rPr>
              <a:t> </a:t>
            </a:r>
            <a:r>
              <a:rPr lang="en-US" sz="2400" spc="-1" dirty="0" err="1">
                <a:solidFill>
                  <a:srgbClr val="000000"/>
                </a:solidFill>
              </a:rPr>
              <a:t>kao</a:t>
            </a:r>
            <a:r>
              <a:rPr lang="en-US" sz="2400" spc="-1" dirty="0">
                <a:solidFill>
                  <a:srgbClr val="000000"/>
                </a:solidFill>
              </a:rPr>
              <a:t> </a:t>
            </a:r>
            <a:r>
              <a:rPr lang="en-US" sz="2400" spc="-1" dirty="0" err="1">
                <a:solidFill>
                  <a:srgbClr val="000000"/>
                </a:solidFill>
              </a:rPr>
              <a:t>što</a:t>
            </a:r>
            <a:r>
              <a:rPr lang="en-US" sz="2400" spc="-1" dirty="0">
                <a:solidFill>
                  <a:srgbClr val="000000"/>
                </a:solidFill>
              </a:rPr>
              <a:t> </a:t>
            </a:r>
            <a:r>
              <a:rPr lang="en-US" sz="2400" spc="-1" dirty="0" err="1">
                <a:solidFill>
                  <a:srgbClr val="000000"/>
                </a:solidFill>
              </a:rPr>
              <a:t>su</a:t>
            </a:r>
            <a:r>
              <a:rPr lang="en-US" sz="2400" spc="-1" dirty="0">
                <a:solidFill>
                  <a:srgbClr val="000000"/>
                </a:solidFill>
              </a:rPr>
              <a:t> </a:t>
            </a:r>
            <a:r>
              <a:rPr lang="en-US" sz="2400" spc="-1" dirty="0" err="1">
                <a:solidFill>
                  <a:srgbClr val="000000"/>
                </a:solidFill>
              </a:rPr>
              <a:t>organska</a:t>
            </a:r>
            <a:r>
              <a:rPr lang="en-US" sz="2400" spc="-1" dirty="0">
                <a:solidFill>
                  <a:srgbClr val="000000"/>
                </a:solidFill>
              </a:rPr>
              <a:t> </a:t>
            </a:r>
            <a:r>
              <a:rPr lang="en-US" sz="2400" spc="-1" dirty="0" err="1">
                <a:solidFill>
                  <a:srgbClr val="000000"/>
                </a:solidFill>
              </a:rPr>
              <a:t>poljoprivreda</a:t>
            </a:r>
            <a:r>
              <a:rPr lang="en-US" sz="2400" spc="-1" dirty="0">
                <a:solidFill>
                  <a:srgbClr val="000000"/>
                </a:solidFill>
              </a:rPr>
              <a:t>, </a:t>
            </a:r>
            <a:r>
              <a:rPr lang="en-US" sz="2400" spc="-1" dirty="0" err="1">
                <a:solidFill>
                  <a:srgbClr val="000000"/>
                </a:solidFill>
              </a:rPr>
              <a:t>agroekološke</a:t>
            </a:r>
            <a:r>
              <a:rPr lang="en-US" sz="2400" spc="-1" dirty="0">
                <a:solidFill>
                  <a:srgbClr val="000000"/>
                </a:solidFill>
              </a:rPr>
              <a:t> </a:t>
            </a:r>
            <a:r>
              <a:rPr lang="en-US" sz="2400" spc="-1" dirty="0" err="1">
                <a:solidFill>
                  <a:srgbClr val="000000"/>
                </a:solidFill>
              </a:rPr>
              <a:t>prakse</a:t>
            </a:r>
            <a:r>
              <a:rPr lang="en-US" sz="2400" spc="-1" dirty="0">
                <a:solidFill>
                  <a:srgbClr val="000000"/>
                </a:solidFill>
              </a:rPr>
              <a:t>, </a:t>
            </a:r>
            <a:r>
              <a:rPr lang="en-US" sz="2400" spc="-1" dirty="0" err="1">
                <a:solidFill>
                  <a:srgbClr val="000000"/>
                </a:solidFill>
              </a:rPr>
              <a:t>precizna</a:t>
            </a:r>
            <a:r>
              <a:rPr lang="en-US" sz="2400" spc="-1" dirty="0">
                <a:solidFill>
                  <a:srgbClr val="000000"/>
                </a:solidFill>
              </a:rPr>
              <a:t> </a:t>
            </a:r>
            <a:r>
              <a:rPr lang="en-US" sz="2400" spc="-1" dirty="0" err="1">
                <a:solidFill>
                  <a:srgbClr val="000000"/>
                </a:solidFill>
              </a:rPr>
              <a:t>poljoprivreda</a:t>
            </a:r>
            <a:r>
              <a:rPr lang="en-US" sz="2400" spc="-1" dirty="0">
                <a:solidFill>
                  <a:srgbClr val="000000"/>
                </a:solidFill>
              </a:rPr>
              <a:t>, </a:t>
            </a:r>
            <a:r>
              <a:rPr lang="en-US" sz="2400" spc="-1" dirty="0" smtClean="0">
                <a:solidFill>
                  <a:srgbClr val="000000"/>
                </a:solidFill>
              </a:rPr>
              <a:t>agro-</a:t>
            </a:r>
            <a:r>
              <a:rPr lang="en-US" sz="2400" spc="-1" dirty="0" err="1" smtClean="0">
                <a:solidFill>
                  <a:srgbClr val="000000"/>
                </a:solidFill>
              </a:rPr>
              <a:t>šumarstvo</a:t>
            </a:r>
            <a:r>
              <a:rPr lang="sr-Latn-RS" sz="2400" spc="-1" dirty="0" smtClean="0">
                <a:solidFill>
                  <a:srgbClr val="000000"/>
                </a:solidFill>
              </a:rPr>
              <a:t>.</a:t>
            </a:r>
            <a:endParaRPr lang="en-U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400" spc="-1" dirty="0" err="1"/>
              <a:t>Ostale</a:t>
            </a:r>
            <a:r>
              <a:rPr lang="en-US" sz="2400" spc="-1" dirty="0"/>
              <a:t> </a:t>
            </a:r>
            <a:r>
              <a:rPr lang="en-US" sz="2400" spc="-1" dirty="0" err="1"/>
              <a:t>agroekološke</a:t>
            </a:r>
            <a:r>
              <a:rPr lang="en-US" sz="2400" spc="-1" dirty="0"/>
              <a:t> </a:t>
            </a:r>
            <a:r>
              <a:rPr lang="en-US" sz="2400" spc="-1" dirty="0" err="1" smtClean="0"/>
              <a:t>prakse</a:t>
            </a:r>
            <a:r>
              <a:rPr lang="sr-Latn-RS" sz="2400" spc="-1" dirty="0" smtClean="0"/>
              <a:t> su: agroekologija, planovi za uzgoj i dobrobit životinja, agrošumarstvo, poljoprivreda visoke prirodne vrednosti (hnv), sekvestracija ugljenika, precizna poljoprivreda, poboljšanje upravljanja hranljivim materijama, zaštita vodnih resursa, druge prakse korisne za tlo, kao i ostale prakse koje se odnose na emisije staklenih gasova.</a:t>
            </a:r>
          </a:p>
          <a:p>
            <a:pPr>
              <a:lnSpc>
                <a:spcPct val="90000"/>
              </a:lnSpc>
              <a:spcBef>
                <a:spcPts val="1001"/>
              </a:spcBef>
              <a:tabLst>
                <a:tab pos="0" algn="l"/>
              </a:tabLst>
            </a:pPr>
            <a:endParaRPr lang="en-US" sz="22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1_7"/>
          <p:cNvPicPr/>
          <p:nvPr/>
        </p:nvPicPr>
        <p:blipFill>
          <a:blip r:embed="rId2"/>
          <a:stretch/>
        </p:blipFill>
        <p:spPr>
          <a:xfrm>
            <a:off x="1080" y="0"/>
            <a:ext cx="12187080" cy="6855120"/>
          </a:xfrm>
          <a:prstGeom prst="rect">
            <a:avLst/>
          </a:prstGeom>
          <a:ln w="0">
            <a:noFill/>
          </a:ln>
        </p:spPr>
      </p:pic>
      <p:sp>
        <p:nvSpPr>
          <p:cNvPr id="94" name="CustomShape 1"/>
          <p:cNvSpPr/>
          <p:nvPr/>
        </p:nvSpPr>
        <p:spPr>
          <a:xfrm>
            <a:off x="525784" y="1670918"/>
            <a:ext cx="11243003" cy="4065883"/>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r>
              <a:rPr lang="en-US" sz="2800" b="1" dirty="0" smtClean="0"/>
              <a:t>AGROEKOLOŠKE </a:t>
            </a:r>
            <a:r>
              <a:rPr lang="en-US" sz="2800" b="1" dirty="0"/>
              <a:t>POLITIKE ZA ODRŽIVI RAZVOJ RURALNIH PODRUČJA I POLJOPRIVREDE U EVROPSKOJ UNIJI </a:t>
            </a:r>
            <a:endParaRPr lang="sr-Latn-R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sr-Latn-RS" sz="2400" spc="-1" dirty="0" smtClean="0">
                <a:solidFill>
                  <a:srgbClr val="000000"/>
                </a:solidFill>
              </a:rPr>
              <a:t>ZPP </a:t>
            </a:r>
            <a:r>
              <a:rPr lang="en-US" sz="2400" spc="-1" dirty="0" smtClean="0">
                <a:solidFill>
                  <a:srgbClr val="000000"/>
                </a:solidFill>
              </a:rPr>
              <a:t>(2021</a:t>
            </a:r>
            <a:r>
              <a:rPr lang="en-US" sz="2400" spc="-1" dirty="0">
                <a:solidFill>
                  <a:srgbClr val="000000"/>
                </a:solidFill>
              </a:rPr>
              <a:t>. - 2027.</a:t>
            </a:r>
            <a:r>
              <a:rPr lang="sr-Latn-RS" sz="2400" spc="-1" dirty="0">
                <a:solidFill>
                  <a:srgbClr val="000000"/>
                </a:solidFill>
              </a:rPr>
              <a:t>godine</a:t>
            </a:r>
            <a:r>
              <a:rPr lang="en-US" sz="2400" spc="-1" dirty="0">
                <a:solidFill>
                  <a:srgbClr val="000000"/>
                </a:solidFill>
              </a:rPr>
              <a:t>) </a:t>
            </a:r>
            <a:r>
              <a:rPr lang="en-US" sz="2400" spc="-1" dirty="0" err="1" smtClean="0">
                <a:solidFill>
                  <a:srgbClr val="000000"/>
                </a:solidFill>
              </a:rPr>
              <a:t>pra</a:t>
            </a:r>
            <a:r>
              <a:rPr lang="sr-Latn-RS" sz="2400" spc="-1" dirty="0" smtClean="0">
                <a:solidFill>
                  <a:srgbClr val="000000"/>
                </a:solidFill>
              </a:rPr>
              <a:t>ti</a:t>
            </a:r>
            <a:r>
              <a:rPr lang="en-US" sz="2400" spc="-1" dirty="0" smtClean="0">
                <a:solidFill>
                  <a:srgbClr val="000000"/>
                </a:solidFill>
              </a:rPr>
              <a:t> </a:t>
            </a:r>
            <a:r>
              <a:rPr lang="en-US" sz="2400" spc="-1" dirty="0" err="1" smtClean="0">
                <a:solidFill>
                  <a:srgbClr val="000000"/>
                </a:solidFill>
              </a:rPr>
              <a:t>povezanost</a:t>
            </a:r>
            <a:r>
              <a:rPr lang="en-US" sz="2400" spc="-1" dirty="0" smtClean="0">
                <a:solidFill>
                  <a:srgbClr val="000000"/>
                </a:solidFill>
              </a:rPr>
              <a:t> </a:t>
            </a:r>
            <a:r>
              <a:rPr lang="en-US" sz="2400" spc="-1" dirty="0" err="1">
                <a:solidFill>
                  <a:srgbClr val="000000"/>
                </a:solidFill>
              </a:rPr>
              <a:t>troškova</a:t>
            </a:r>
            <a:r>
              <a:rPr lang="en-US" sz="2400" spc="-1" dirty="0">
                <a:solidFill>
                  <a:srgbClr val="000000"/>
                </a:solidFill>
              </a:rPr>
              <a:t> s </a:t>
            </a:r>
            <a:r>
              <a:rPr lang="en-US" sz="2400" spc="-1" dirty="0" err="1">
                <a:solidFill>
                  <a:srgbClr val="000000"/>
                </a:solidFill>
              </a:rPr>
              <a:t>izlaznim</a:t>
            </a:r>
            <a:r>
              <a:rPr lang="en-US" sz="2400" spc="-1" dirty="0">
                <a:solidFill>
                  <a:srgbClr val="000000"/>
                </a:solidFill>
              </a:rPr>
              <a:t> </a:t>
            </a:r>
            <a:r>
              <a:rPr lang="en-US" sz="2400" spc="-1" dirty="0" err="1">
                <a:solidFill>
                  <a:srgbClr val="000000"/>
                </a:solidFill>
              </a:rPr>
              <a:t>rezultatima</a:t>
            </a:r>
            <a:r>
              <a:rPr lang="en-US" sz="2400" spc="-1" dirty="0">
                <a:solidFill>
                  <a:srgbClr val="000000"/>
                </a:solidFill>
              </a:rPr>
              <a:t> </a:t>
            </a:r>
            <a:r>
              <a:rPr lang="sr-Latn-RS" sz="2400" spc="-1" dirty="0" smtClean="0">
                <a:solidFill>
                  <a:srgbClr val="000000"/>
                </a:solidFill>
              </a:rPr>
              <a:t>uz omogućavanje viših podsticaja </a:t>
            </a:r>
            <a:r>
              <a:rPr lang="en-US" sz="2400" spc="-1" dirty="0" err="1" smtClean="0">
                <a:solidFill>
                  <a:srgbClr val="000000"/>
                </a:solidFill>
              </a:rPr>
              <a:t>za</a:t>
            </a:r>
            <a:r>
              <a:rPr lang="en-US" sz="2400" spc="-1" dirty="0" smtClean="0">
                <a:solidFill>
                  <a:srgbClr val="000000"/>
                </a:solidFill>
              </a:rPr>
              <a:t> </a:t>
            </a:r>
            <a:r>
              <a:rPr lang="en-US" sz="2400" spc="-1" dirty="0" err="1">
                <a:solidFill>
                  <a:srgbClr val="000000"/>
                </a:solidFill>
              </a:rPr>
              <a:t>primenu</a:t>
            </a:r>
            <a:r>
              <a:rPr lang="en-US" sz="2400" spc="-1" dirty="0">
                <a:solidFill>
                  <a:srgbClr val="000000"/>
                </a:solidFill>
              </a:rPr>
              <a:t> </a:t>
            </a:r>
            <a:r>
              <a:rPr lang="en-US" sz="2400" spc="-1" dirty="0" err="1">
                <a:solidFill>
                  <a:srgbClr val="000000"/>
                </a:solidFill>
              </a:rPr>
              <a:t>dobrih</a:t>
            </a:r>
            <a:r>
              <a:rPr lang="en-US" sz="2400" spc="-1" dirty="0">
                <a:solidFill>
                  <a:srgbClr val="000000"/>
                </a:solidFill>
              </a:rPr>
              <a:t> </a:t>
            </a:r>
            <a:r>
              <a:rPr lang="en-US" sz="2400" spc="-1" dirty="0" smtClean="0">
                <a:solidFill>
                  <a:srgbClr val="000000"/>
                </a:solidFill>
              </a:rPr>
              <a:t>agro-</a:t>
            </a:r>
            <a:r>
              <a:rPr lang="en-US" sz="2400" spc="-1" dirty="0" err="1" smtClean="0">
                <a:solidFill>
                  <a:srgbClr val="000000"/>
                </a:solidFill>
              </a:rPr>
              <a:t>ekoloških</a:t>
            </a:r>
            <a:r>
              <a:rPr lang="en-US" sz="2400" spc="-1" dirty="0" smtClean="0">
                <a:solidFill>
                  <a:srgbClr val="000000"/>
                </a:solidFill>
              </a:rPr>
              <a:t> </a:t>
            </a:r>
            <a:r>
              <a:rPr lang="en-US" sz="2400" spc="-1" dirty="0" err="1">
                <a:solidFill>
                  <a:srgbClr val="000000"/>
                </a:solidFill>
              </a:rPr>
              <a:t>praksi</a:t>
            </a:r>
            <a:r>
              <a:rPr lang="en-US" sz="2400" spc="-1" dirty="0">
                <a:solidFill>
                  <a:srgbClr val="000000"/>
                </a:solidFill>
              </a:rPr>
              <a:t> </a:t>
            </a:r>
            <a:r>
              <a:rPr lang="en-US" sz="2400" spc="-1" dirty="0" err="1">
                <a:solidFill>
                  <a:srgbClr val="000000"/>
                </a:solidFill>
              </a:rPr>
              <a:t>na</a:t>
            </a:r>
            <a:r>
              <a:rPr lang="en-US" sz="2400" spc="-1" dirty="0">
                <a:solidFill>
                  <a:srgbClr val="000000"/>
                </a:solidFill>
              </a:rPr>
              <a:t> </a:t>
            </a:r>
            <a:r>
              <a:rPr lang="en-US" sz="2400" spc="-1" dirty="0" err="1">
                <a:solidFill>
                  <a:srgbClr val="000000"/>
                </a:solidFill>
              </a:rPr>
              <a:t>nivou</a:t>
            </a:r>
            <a:r>
              <a:rPr lang="en-US" sz="2400" spc="-1" dirty="0">
                <a:solidFill>
                  <a:srgbClr val="000000"/>
                </a:solidFill>
              </a:rPr>
              <a:t> </a:t>
            </a:r>
            <a:r>
              <a:rPr lang="en-US" sz="2400" spc="-1" dirty="0" err="1">
                <a:solidFill>
                  <a:srgbClr val="000000"/>
                </a:solidFill>
              </a:rPr>
              <a:t>države</a:t>
            </a:r>
            <a:r>
              <a:rPr lang="en-US" sz="2400" spc="-1" dirty="0">
                <a:solidFill>
                  <a:srgbClr val="000000"/>
                </a:solidFill>
              </a:rPr>
              <a:t> </a:t>
            </a:r>
            <a:r>
              <a:rPr lang="en-US" sz="2400" spc="-1" dirty="0" err="1">
                <a:solidFill>
                  <a:srgbClr val="000000"/>
                </a:solidFill>
              </a:rPr>
              <a:t>članice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na</a:t>
            </a:r>
            <a:r>
              <a:rPr lang="en-US" sz="2400" spc="-1" dirty="0">
                <a:solidFill>
                  <a:srgbClr val="000000"/>
                </a:solidFill>
              </a:rPr>
              <a:t> </a:t>
            </a:r>
            <a:r>
              <a:rPr lang="en-US" sz="2400" spc="-1" dirty="0" err="1">
                <a:solidFill>
                  <a:srgbClr val="000000"/>
                </a:solidFill>
              </a:rPr>
              <a:t>poljoprivrednog</a:t>
            </a:r>
            <a:r>
              <a:rPr lang="en-US" sz="2400" spc="-1" dirty="0">
                <a:solidFill>
                  <a:srgbClr val="000000"/>
                </a:solidFill>
              </a:rPr>
              <a:t> </a:t>
            </a:r>
            <a:r>
              <a:rPr lang="en-US" sz="2400" spc="-1" dirty="0" err="1" smtClean="0">
                <a:solidFill>
                  <a:srgbClr val="000000"/>
                </a:solidFill>
              </a:rPr>
              <a:t>gazdinstva</a:t>
            </a:r>
            <a:r>
              <a:rPr lang="sr-Latn-RS" sz="2400" spc="-1" dirty="0" smtClean="0">
                <a:solidFill>
                  <a:srgbClr val="000000"/>
                </a:solidFill>
              </a:rPr>
              <a:t>.</a:t>
            </a:r>
            <a:r>
              <a:rPr lang="en-US" sz="2400" spc="-1" dirty="0" smtClean="0">
                <a:solidFill>
                  <a:srgbClr val="000000"/>
                </a:solidFill>
              </a:rPr>
              <a:t> </a:t>
            </a:r>
            <a:endParaRPr lang="en-US" sz="2400" spc="-1" dirty="0">
              <a:solidFill>
                <a:srgbClr val="000000"/>
              </a:solidFill>
            </a:endParaRPr>
          </a:p>
          <a:p>
            <a:pPr marL="342900" indent="-342900">
              <a:buFont typeface="Arial" panose="020B0604020202020204" pitchFamily="34" charset="0"/>
              <a:buChar char="•"/>
            </a:pPr>
            <a:r>
              <a:rPr lang="en-US" sz="2400" spc="-1" dirty="0" err="1">
                <a:solidFill>
                  <a:srgbClr val="000000"/>
                </a:solidFill>
              </a:rPr>
              <a:t>Uz</a:t>
            </a:r>
            <a:r>
              <a:rPr lang="en-US" sz="2400" spc="-1" dirty="0">
                <a:solidFill>
                  <a:srgbClr val="000000"/>
                </a:solidFill>
              </a:rPr>
              <a:t> </a:t>
            </a:r>
            <a:r>
              <a:rPr lang="en-US" sz="2400" spc="-1" dirty="0" err="1">
                <a:solidFill>
                  <a:srgbClr val="000000"/>
                </a:solidFill>
              </a:rPr>
              <a:t>postojeće</a:t>
            </a:r>
            <a:r>
              <a:rPr lang="en-US" sz="2400" spc="-1" dirty="0">
                <a:solidFill>
                  <a:srgbClr val="000000"/>
                </a:solidFill>
              </a:rPr>
              <a:t> </a:t>
            </a:r>
            <a:r>
              <a:rPr lang="en-US" sz="2400" spc="-1" dirty="0" err="1">
                <a:solidFill>
                  <a:srgbClr val="000000"/>
                </a:solidFill>
              </a:rPr>
              <a:t>dobre</a:t>
            </a:r>
            <a:r>
              <a:rPr lang="en-US" sz="2400" spc="-1" dirty="0">
                <a:solidFill>
                  <a:srgbClr val="000000"/>
                </a:solidFill>
              </a:rPr>
              <a:t> </a:t>
            </a:r>
            <a:r>
              <a:rPr lang="en-US" sz="2400" spc="-1" dirty="0" err="1">
                <a:solidFill>
                  <a:srgbClr val="000000"/>
                </a:solidFill>
              </a:rPr>
              <a:t>poljoprivredne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prakse</a:t>
            </a:r>
            <a:r>
              <a:rPr lang="en-US" sz="2400" spc="-1" dirty="0">
                <a:solidFill>
                  <a:srgbClr val="000000"/>
                </a:solidFill>
              </a:rPr>
              <a:t> </a:t>
            </a:r>
            <a:r>
              <a:rPr lang="en-US" sz="2400" spc="-1" dirty="0" err="1">
                <a:solidFill>
                  <a:srgbClr val="000000"/>
                </a:solidFill>
              </a:rPr>
              <a:t>zaštite</a:t>
            </a:r>
            <a:r>
              <a:rPr lang="en-US" sz="2400" spc="-1" dirty="0">
                <a:solidFill>
                  <a:srgbClr val="000000"/>
                </a:solidFill>
              </a:rPr>
              <a:t> </a:t>
            </a:r>
            <a:r>
              <a:rPr lang="en-US" sz="2400" spc="-1" dirty="0" err="1">
                <a:solidFill>
                  <a:srgbClr val="000000"/>
                </a:solidFill>
              </a:rPr>
              <a:t>životne</a:t>
            </a:r>
            <a:r>
              <a:rPr lang="en-US" sz="2400" spc="-1" dirty="0">
                <a:solidFill>
                  <a:srgbClr val="000000"/>
                </a:solidFill>
              </a:rPr>
              <a:t> </a:t>
            </a:r>
            <a:r>
              <a:rPr lang="en-US" sz="2400" spc="-1" dirty="0" err="1">
                <a:solidFill>
                  <a:srgbClr val="000000"/>
                </a:solidFill>
              </a:rPr>
              <a:t>sredine</a:t>
            </a:r>
            <a:r>
              <a:rPr lang="en-US" sz="2400" spc="-1" dirty="0">
                <a:solidFill>
                  <a:srgbClr val="000000"/>
                </a:solidFill>
              </a:rPr>
              <a:t> (GAEC) </a:t>
            </a:r>
            <a:r>
              <a:rPr lang="en-US" sz="2400" spc="-1" dirty="0" err="1" smtClean="0">
                <a:solidFill>
                  <a:srgbClr val="000000"/>
                </a:solidFill>
              </a:rPr>
              <a:t>dodat</a:t>
            </a:r>
            <a:r>
              <a:rPr lang="sr-Latn-RS" sz="2400" spc="-1" dirty="0" smtClean="0">
                <a:solidFill>
                  <a:srgbClr val="000000"/>
                </a:solidFill>
              </a:rPr>
              <a:t>i</a:t>
            </a:r>
            <a:r>
              <a:rPr lang="en-US" sz="2400" spc="-1" dirty="0" smtClean="0">
                <a:solidFill>
                  <a:srgbClr val="000000"/>
                </a:solidFill>
              </a:rPr>
              <a:t> </a:t>
            </a:r>
            <a:r>
              <a:rPr lang="en-US" sz="2400" spc="-1" dirty="0" err="1">
                <a:solidFill>
                  <a:srgbClr val="000000"/>
                </a:solidFill>
              </a:rPr>
              <a:t>su</a:t>
            </a:r>
            <a:r>
              <a:rPr lang="en-US" sz="2400" spc="-1" dirty="0">
                <a:solidFill>
                  <a:srgbClr val="000000"/>
                </a:solidFill>
              </a:rPr>
              <a:t> </a:t>
            </a:r>
            <a:r>
              <a:rPr lang="en-US" sz="2400" spc="-1" dirty="0" err="1" smtClean="0">
                <a:solidFill>
                  <a:srgbClr val="000000"/>
                </a:solidFill>
              </a:rPr>
              <a:t>nov</a:t>
            </a:r>
            <a:r>
              <a:rPr lang="sr-Latn-RS" sz="2400" spc="-1" dirty="0" smtClean="0">
                <a:solidFill>
                  <a:srgbClr val="000000"/>
                </a:solidFill>
              </a:rPr>
              <a:t>i</a:t>
            </a:r>
            <a:r>
              <a:rPr lang="en-US" sz="2400" spc="-1" dirty="0" smtClean="0">
                <a:solidFill>
                  <a:srgbClr val="000000"/>
                </a:solidFill>
              </a:rPr>
              <a:t> </a:t>
            </a:r>
            <a:r>
              <a:rPr lang="en-US" sz="2400" spc="-1" dirty="0" err="1" smtClean="0">
                <a:solidFill>
                  <a:srgbClr val="000000"/>
                </a:solidFill>
              </a:rPr>
              <a:t>uslov</a:t>
            </a:r>
            <a:r>
              <a:rPr lang="sr-Latn-RS" sz="2400" spc="-1" dirty="0" smtClean="0">
                <a:solidFill>
                  <a:srgbClr val="000000"/>
                </a:solidFill>
              </a:rPr>
              <a:t>i</a:t>
            </a:r>
            <a:r>
              <a:rPr lang="en-US" sz="2400" spc="-1" dirty="0" smtClean="0">
                <a:solidFill>
                  <a:srgbClr val="000000"/>
                </a:solidFill>
              </a:rPr>
              <a:t>, </a:t>
            </a:r>
            <a:r>
              <a:rPr lang="en-US" sz="2400" spc="-1" dirty="0">
                <a:solidFill>
                  <a:srgbClr val="000000"/>
                </a:solidFill>
              </a:rPr>
              <a:t>a </a:t>
            </a:r>
            <a:r>
              <a:rPr lang="en-US" sz="2400" spc="-1" dirty="0" err="1">
                <a:solidFill>
                  <a:srgbClr val="000000"/>
                </a:solidFill>
              </a:rPr>
              <a:t>ukidaju</a:t>
            </a:r>
            <a:r>
              <a:rPr lang="en-US" sz="2400" spc="-1" dirty="0">
                <a:solidFill>
                  <a:srgbClr val="000000"/>
                </a:solidFill>
              </a:rPr>
              <a:t> se </a:t>
            </a:r>
            <a:r>
              <a:rPr lang="en-US" sz="2400" spc="-1" dirty="0" err="1">
                <a:solidFill>
                  <a:srgbClr val="000000"/>
                </a:solidFill>
              </a:rPr>
              <a:t>aktuelna</a:t>
            </a:r>
            <a:r>
              <a:rPr lang="en-US" sz="2400" spc="-1" dirty="0">
                <a:solidFill>
                  <a:srgbClr val="000000"/>
                </a:solidFill>
              </a:rPr>
              <a:t> </a:t>
            </a:r>
            <a:r>
              <a:rPr lang="en-US" sz="2400" spc="-1" dirty="0" err="1">
                <a:solidFill>
                  <a:srgbClr val="000000"/>
                </a:solidFill>
              </a:rPr>
              <a:t>zelena</a:t>
            </a:r>
            <a:r>
              <a:rPr lang="en-US" sz="2400" spc="-1" dirty="0">
                <a:solidFill>
                  <a:srgbClr val="000000"/>
                </a:solidFill>
              </a:rPr>
              <a:t> </a:t>
            </a:r>
            <a:r>
              <a:rPr lang="en-US" sz="2400" spc="-1" dirty="0" err="1">
                <a:solidFill>
                  <a:srgbClr val="000000"/>
                </a:solidFill>
              </a:rPr>
              <a:t>plaćanja</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višestruka</a:t>
            </a:r>
            <a:r>
              <a:rPr lang="en-US" sz="2400" spc="-1" dirty="0">
                <a:solidFill>
                  <a:srgbClr val="000000"/>
                </a:solidFill>
              </a:rPr>
              <a:t> </a:t>
            </a:r>
            <a:r>
              <a:rPr lang="en-US" sz="2400" spc="-1" dirty="0" err="1" smtClean="0">
                <a:solidFill>
                  <a:srgbClr val="000000"/>
                </a:solidFill>
              </a:rPr>
              <a:t>usklađenost</a:t>
            </a:r>
            <a:r>
              <a:rPr lang="sr-Latn-RS" sz="2400" spc="-1" dirty="0" smtClean="0">
                <a:solidFill>
                  <a:srgbClr val="000000"/>
                </a:solidFill>
              </a:rPr>
              <a:t>.</a:t>
            </a:r>
            <a:endParaRPr lang="en-US" sz="2400" spc="-1" dirty="0">
              <a:solidFill>
                <a:srgbClr val="000000"/>
              </a:solidFill>
            </a:endParaRPr>
          </a:p>
          <a:p>
            <a:pPr marL="342900" indent="-342900">
              <a:buFont typeface="Arial" panose="020B0604020202020204" pitchFamily="34" charset="0"/>
              <a:buChar char="•"/>
            </a:pPr>
            <a:r>
              <a:rPr lang="en-US" sz="2400" spc="-1" dirty="0" err="1">
                <a:solidFill>
                  <a:srgbClr val="000000"/>
                </a:solidFill>
              </a:rPr>
              <a:t>Uvode</a:t>
            </a:r>
            <a:r>
              <a:rPr lang="en-US" sz="2400" spc="-1" dirty="0">
                <a:solidFill>
                  <a:srgbClr val="000000"/>
                </a:solidFill>
              </a:rPr>
              <a:t> </a:t>
            </a:r>
            <a:r>
              <a:rPr lang="en-US" sz="2400" spc="-1" dirty="0" smtClean="0">
                <a:solidFill>
                  <a:srgbClr val="000000"/>
                </a:solidFill>
              </a:rPr>
              <a:t>se </a:t>
            </a:r>
            <a:r>
              <a:rPr lang="en-US" sz="2400" spc="-1" dirty="0">
                <a:solidFill>
                  <a:srgbClr val="000000"/>
                </a:solidFill>
              </a:rPr>
              <a:t>„</a:t>
            </a:r>
            <a:r>
              <a:rPr lang="en-US" sz="2400" spc="-1" dirty="0" err="1" smtClean="0">
                <a:solidFill>
                  <a:srgbClr val="000000"/>
                </a:solidFill>
              </a:rPr>
              <a:t>eko</a:t>
            </a:r>
            <a:r>
              <a:rPr lang="en-US" sz="2400" spc="-1" dirty="0" smtClean="0">
                <a:solidFill>
                  <a:srgbClr val="000000"/>
                </a:solidFill>
              </a:rPr>
              <a:t>-</a:t>
            </a:r>
            <a:r>
              <a:rPr lang="sr-Latn-RS" sz="2400" spc="-1" dirty="0" smtClean="0">
                <a:solidFill>
                  <a:srgbClr val="000000"/>
                </a:solidFill>
              </a:rPr>
              <a:t>š</a:t>
            </a:r>
            <a:r>
              <a:rPr lang="en-US" sz="2400" spc="-1" dirty="0" err="1" smtClean="0">
                <a:solidFill>
                  <a:srgbClr val="000000"/>
                </a:solidFill>
              </a:rPr>
              <a:t>eme</a:t>
            </a:r>
            <a:r>
              <a:rPr lang="en-US" sz="2400" spc="-1" dirty="0">
                <a:solidFill>
                  <a:srgbClr val="000000"/>
                </a:solidFill>
              </a:rPr>
              <a:t>“, a </a:t>
            </a:r>
            <a:r>
              <a:rPr lang="en-US" sz="2400" spc="-1" dirty="0" err="1">
                <a:solidFill>
                  <a:srgbClr val="000000"/>
                </a:solidFill>
              </a:rPr>
              <a:t>postojeće</a:t>
            </a:r>
            <a:r>
              <a:rPr lang="en-US" sz="2400" spc="-1" dirty="0">
                <a:solidFill>
                  <a:srgbClr val="000000"/>
                </a:solidFill>
              </a:rPr>
              <a:t> </a:t>
            </a:r>
            <a:r>
              <a:rPr lang="en-US" sz="2400" spc="-1" dirty="0" err="1">
                <a:solidFill>
                  <a:srgbClr val="000000"/>
                </a:solidFill>
              </a:rPr>
              <a:t>agroekološke</a:t>
            </a:r>
            <a:r>
              <a:rPr lang="en-US" sz="2400" spc="-1" dirty="0">
                <a:solidFill>
                  <a:srgbClr val="000000"/>
                </a:solidFill>
              </a:rPr>
              <a:t> mere se </a:t>
            </a:r>
            <a:r>
              <a:rPr lang="en-US" sz="2400" spc="-1" dirty="0" err="1">
                <a:solidFill>
                  <a:srgbClr val="000000"/>
                </a:solidFill>
              </a:rPr>
              <a:t>osnažuju</a:t>
            </a:r>
            <a:r>
              <a:rPr lang="en-US" sz="2400" spc="-1" dirty="0">
                <a:solidFill>
                  <a:srgbClr val="000000"/>
                </a:solidFill>
              </a:rPr>
              <a:t> </a:t>
            </a:r>
            <a:r>
              <a:rPr lang="en-US" sz="2400" spc="-1" dirty="0" err="1">
                <a:solidFill>
                  <a:srgbClr val="000000"/>
                </a:solidFill>
              </a:rPr>
              <a:t>merama</a:t>
            </a:r>
            <a:r>
              <a:rPr lang="en-US" sz="2400" spc="-1" dirty="0">
                <a:solidFill>
                  <a:srgbClr val="000000"/>
                </a:solidFill>
              </a:rPr>
              <a:t> </a:t>
            </a:r>
            <a:r>
              <a:rPr lang="en-US" sz="2400" spc="-1" dirty="0" err="1">
                <a:solidFill>
                  <a:srgbClr val="000000"/>
                </a:solidFill>
              </a:rPr>
              <a:t>borbe</a:t>
            </a:r>
            <a:r>
              <a:rPr lang="en-US" sz="2400" spc="-1" dirty="0">
                <a:solidFill>
                  <a:srgbClr val="000000"/>
                </a:solidFill>
              </a:rPr>
              <a:t> </a:t>
            </a:r>
            <a:r>
              <a:rPr lang="en-US" sz="2400" spc="-1" dirty="0" err="1">
                <a:solidFill>
                  <a:srgbClr val="000000"/>
                </a:solidFill>
              </a:rPr>
              <a:t>protiv</a:t>
            </a:r>
            <a:r>
              <a:rPr lang="en-US" sz="2400" spc="-1" dirty="0">
                <a:solidFill>
                  <a:srgbClr val="000000"/>
                </a:solidFill>
              </a:rPr>
              <a:t> </a:t>
            </a:r>
            <a:r>
              <a:rPr lang="en-US" sz="2400" spc="-1" dirty="0" err="1">
                <a:solidFill>
                  <a:srgbClr val="000000"/>
                </a:solidFill>
              </a:rPr>
              <a:t>klimatskih</a:t>
            </a:r>
            <a:r>
              <a:rPr lang="en-US" sz="2400" spc="-1" dirty="0">
                <a:solidFill>
                  <a:srgbClr val="000000"/>
                </a:solidFill>
              </a:rPr>
              <a:t> </a:t>
            </a:r>
            <a:r>
              <a:rPr lang="en-US" sz="2400" spc="-1" dirty="0" err="1" smtClean="0">
                <a:solidFill>
                  <a:srgbClr val="000000"/>
                </a:solidFill>
              </a:rPr>
              <a:t>promena</a:t>
            </a:r>
            <a:r>
              <a:rPr lang="sr-Latn-RS" sz="2400" spc="-1" dirty="0" smtClean="0">
                <a:solidFill>
                  <a:srgbClr val="000000"/>
                </a:solidFill>
              </a:rPr>
              <a:t>.</a:t>
            </a:r>
            <a:r>
              <a:rPr lang="en-US" sz="2400" spc="-1" dirty="0" smtClean="0">
                <a:solidFill>
                  <a:srgbClr val="000000"/>
                </a:solidFill>
              </a:rPr>
              <a:t> </a:t>
            </a:r>
            <a:endParaRPr lang="sr-Latn-RS" sz="2400" spc="-1" dirty="0">
              <a:solidFill>
                <a:srgbClr val="000000"/>
              </a:solidFill>
            </a:endParaRPr>
          </a:p>
          <a:p>
            <a:pPr marL="342900" indent="-342900">
              <a:buFont typeface="Arial" panose="020B0604020202020204" pitchFamily="34" charset="0"/>
              <a:buChar char="•"/>
            </a:pPr>
            <a:r>
              <a:rPr lang="en-US" sz="2400" spc="-1" dirty="0" err="1">
                <a:solidFill>
                  <a:srgbClr val="000000"/>
                </a:solidFill>
              </a:rPr>
              <a:t>Eko-šeme</a:t>
            </a:r>
            <a:r>
              <a:rPr lang="en-US" sz="2400" spc="-1" dirty="0">
                <a:solidFill>
                  <a:srgbClr val="000000"/>
                </a:solidFill>
              </a:rPr>
              <a:t> </a:t>
            </a:r>
            <a:r>
              <a:rPr lang="en-US" sz="2400" spc="-1" dirty="0" err="1">
                <a:solidFill>
                  <a:srgbClr val="000000"/>
                </a:solidFill>
              </a:rPr>
              <a:t>podržavaju</a:t>
            </a:r>
            <a:r>
              <a:rPr lang="en-US" sz="2400" spc="-1" dirty="0">
                <a:solidFill>
                  <a:srgbClr val="000000"/>
                </a:solidFill>
              </a:rPr>
              <a:t> </a:t>
            </a:r>
            <a:r>
              <a:rPr lang="en-US" sz="2400" spc="-1" dirty="0" err="1">
                <a:solidFill>
                  <a:srgbClr val="000000"/>
                </a:solidFill>
              </a:rPr>
              <a:t>poljoprivrednike</a:t>
            </a:r>
            <a:r>
              <a:rPr lang="en-US" sz="2400" spc="-1" dirty="0">
                <a:solidFill>
                  <a:srgbClr val="000000"/>
                </a:solidFill>
              </a:rPr>
              <a:t> </a:t>
            </a:r>
            <a:r>
              <a:rPr lang="en-US" sz="2400" spc="-1" dirty="0" err="1">
                <a:solidFill>
                  <a:srgbClr val="000000"/>
                </a:solidFill>
              </a:rPr>
              <a:t>koji</a:t>
            </a:r>
            <a:r>
              <a:rPr lang="en-US" sz="2400" spc="-1" dirty="0">
                <a:solidFill>
                  <a:srgbClr val="000000"/>
                </a:solidFill>
              </a:rPr>
              <a:t> </a:t>
            </a:r>
            <a:r>
              <a:rPr lang="en-US" sz="2400" spc="-1" dirty="0" err="1">
                <a:solidFill>
                  <a:srgbClr val="000000"/>
                </a:solidFill>
              </a:rPr>
              <a:t>usvajaju</a:t>
            </a:r>
            <a:r>
              <a:rPr lang="en-US" sz="2400" spc="-1" dirty="0">
                <a:solidFill>
                  <a:srgbClr val="000000"/>
                </a:solidFill>
              </a:rPr>
              <a:t> </a:t>
            </a:r>
            <a:r>
              <a:rPr lang="en-US" sz="2400" spc="-1" dirty="0" err="1">
                <a:solidFill>
                  <a:srgbClr val="000000"/>
                </a:solidFill>
              </a:rPr>
              <a:t>ili</a:t>
            </a:r>
            <a:r>
              <a:rPr lang="en-US" sz="2400" spc="-1" dirty="0">
                <a:solidFill>
                  <a:srgbClr val="000000"/>
                </a:solidFill>
              </a:rPr>
              <a:t> </a:t>
            </a:r>
            <a:r>
              <a:rPr lang="en-US" sz="2400" spc="-1" dirty="0" err="1">
                <a:solidFill>
                  <a:srgbClr val="000000"/>
                </a:solidFill>
              </a:rPr>
              <a:t>održavaju</a:t>
            </a:r>
            <a:r>
              <a:rPr lang="en-US" sz="2400" spc="-1" dirty="0">
                <a:solidFill>
                  <a:srgbClr val="000000"/>
                </a:solidFill>
              </a:rPr>
              <a:t> </a:t>
            </a:r>
            <a:r>
              <a:rPr lang="en-US" sz="2400" spc="-1" dirty="0" err="1">
                <a:solidFill>
                  <a:srgbClr val="000000"/>
                </a:solidFill>
              </a:rPr>
              <a:t>poljoprivredne</a:t>
            </a:r>
            <a:r>
              <a:rPr lang="en-US" sz="2400" spc="-1" dirty="0">
                <a:solidFill>
                  <a:srgbClr val="000000"/>
                </a:solidFill>
              </a:rPr>
              <a:t> </a:t>
            </a:r>
            <a:r>
              <a:rPr lang="en-US" sz="2400" spc="-1" dirty="0" err="1">
                <a:solidFill>
                  <a:srgbClr val="000000"/>
                </a:solidFill>
              </a:rPr>
              <a:t>prakse</a:t>
            </a:r>
            <a:r>
              <a:rPr lang="en-US" sz="2400" spc="-1" dirty="0">
                <a:solidFill>
                  <a:srgbClr val="000000"/>
                </a:solidFill>
              </a:rPr>
              <a:t> </a:t>
            </a:r>
            <a:r>
              <a:rPr lang="en-US" sz="2400" spc="-1" dirty="0" err="1">
                <a:solidFill>
                  <a:srgbClr val="000000"/>
                </a:solidFill>
              </a:rPr>
              <a:t>koje</a:t>
            </a:r>
            <a:r>
              <a:rPr lang="en-US" sz="2400" spc="-1" dirty="0">
                <a:solidFill>
                  <a:srgbClr val="000000"/>
                </a:solidFill>
              </a:rPr>
              <a:t> </a:t>
            </a:r>
            <a:r>
              <a:rPr lang="en-US" sz="2400" spc="-1" dirty="0" err="1">
                <a:solidFill>
                  <a:srgbClr val="000000"/>
                </a:solidFill>
              </a:rPr>
              <a:t>doprinose</a:t>
            </a:r>
            <a:r>
              <a:rPr lang="en-US" sz="2400" spc="-1" dirty="0">
                <a:solidFill>
                  <a:srgbClr val="000000"/>
                </a:solidFill>
              </a:rPr>
              <a:t> </a:t>
            </a:r>
            <a:r>
              <a:rPr lang="en-US" sz="2400" spc="-1" dirty="0" err="1">
                <a:solidFill>
                  <a:srgbClr val="000000"/>
                </a:solidFill>
              </a:rPr>
              <a:t>ekološkim</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klimatskim</a:t>
            </a:r>
            <a:r>
              <a:rPr lang="en-US" sz="2400" spc="-1" dirty="0">
                <a:solidFill>
                  <a:srgbClr val="000000"/>
                </a:solidFill>
              </a:rPr>
              <a:t> </a:t>
            </a:r>
            <a:r>
              <a:rPr lang="en-US" sz="2400" spc="-1" dirty="0" err="1">
                <a:solidFill>
                  <a:srgbClr val="000000"/>
                </a:solidFill>
              </a:rPr>
              <a:t>ciljevima</a:t>
            </a:r>
            <a:r>
              <a:rPr lang="en-US" sz="2400" spc="-1" dirty="0">
                <a:solidFill>
                  <a:srgbClr val="000000"/>
                </a:solidFill>
              </a:rPr>
              <a:t> </a:t>
            </a:r>
            <a:r>
              <a:rPr lang="en-US" sz="2400" spc="-1" dirty="0" smtClean="0">
                <a:solidFill>
                  <a:srgbClr val="000000"/>
                </a:solidFill>
              </a:rPr>
              <a:t>EU</a:t>
            </a:r>
            <a:r>
              <a:rPr lang="sr-Latn-RS" sz="2400" spc="-1" dirty="0" smtClean="0">
                <a:solidFill>
                  <a:srgbClr val="000000"/>
                </a:solidFill>
              </a:rPr>
              <a:t>.</a:t>
            </a:r>
            <a:endParaRPr lang="en-US" sz="2400" spc="-1" dirty="0">
              <a:solidFill>
                <a:srgbClr val="000000"/>
              </a:solidFill>
            </a:endParaRPr>
          </a:p>
          <a:p>
            <a:endParaRPr lang="en-US" sz="2800" b="1" dirty="0"/>
          </a:p>
          <a:p>
            <a:pPr>
              <a:lnSpc>
                <a:spcPct val="90000"/>
              </a:lnSpc>
              <a:spcBef>
                <a:spcPts val="1001"/>
              </a:spcBef>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1_9"/>
          <p:cNvPicPr/>
          <p:nvPr/>
        </p:nvPicPr>
        <p:blipFill>
          <a:blip r:embed="rId2"/>
          <a:stretch/>
        </p:blipFill>
        <p:spPr>
          <a:xfrm>
            <a:off x="1080" y="0"/>
            <a:ext cx="12187080" cy="6855120"/>
          </a:xfrm>
          <a:prstGeom prst="rect">
            <a:avLst/>
          </a:prstGeom>
          <a:ln w="0">
            <a:noFill/>
          </a:ln>
        </p:spPr>
      </p:pic>
      <p:sp>
        <p:nvSpPr>
          <p:cNvPr id="9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PROGRAMI RURALNOG RAZVOJA EU, RAZVOJ AGROEKOLOŠKIH MERA U EVROPSKOJ UNIJI, GLAVNE ŠEME I DIMENZIJE AGROEKOLOŠKIH MERA</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Eko </a:t>
            </a:r>
            <a:r>
              <a:rPr lang="sr-Latn-RS" sz="2400" spc="-1" dirty="0">
                <a:solidFill>
                  <a:srgbClr val="000000"/>
                </a:solidFill>
              </a:rPr>
              <a:t>šeme se finansiraju u okviru I. stuba ZPP iz Evropskog fonda za garancije u </a:t>
            </a:r>
            <a:r>
              <a:rPr lang="sr-Latn-RS" sz="2400" spc="-1" dirty="0" smtClean="0">
                <a:solidFill>
                  <a:srgbClr val="000000"/>
                </a:solidFill>
              </a:rPr>
              <a:t>poljoprivredi.</a:t>
            </a:r>
            <a:endParaRPr lang="sr-Latn-R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400" spc="-1" dirty="0">
                <a:solidFill>
                  <a:srgbClr val="000000"/>
                </a:solidFill>
              </a:rPr>
              <a:t>Uspostavljanje eko šema </a:t>
            </a:r>
            <a:r>
              <a:rPr lang="sr-Latn-RS" sz="2400" spc="-1" dirty="0" smtClean="0">
                <a:solidFill>
                  <a:srgbClr val="000000"/>
                </a:solidFill>
              </a:rPr>
              <a:t>obavezno </a:t>
            </a:r>
            <a:r>
              <a:rPr lang="sr-Latn-RS" sz="2400" spc="-1" dirty="0">
                <a:solidFill>
                  <a:srgbClr val="000000"/>
                </a:solidFill>
              </a:rPr>
              <a:t>je u okviru Strateških planova država članica EU, a primena eko šema u poljoprivrednoj </a:t>
            </a:r>
            <a:r>
              <a:rPr lang="sr-Latn-RS" sz="2400" spc="-1" dirty="0" smtClean="0">
                <a:solidFill>
                  <a:srgbClr val="000000"/>
                </a:solidFill>
              </a:rPr>
              <a:t>praksi je dobrovoljna.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Eko </a:t>
            </a:r>
            <a:r>
              <a:rPr lang="sr-Latn-RS" sz="2400" spc="-1" dirty="0">
                <a:solidFill>
                  <a:srgbClr val="000000"/>
                </a:solidFill>
              </a:rPr>
              <a:t>šeme su jednogodišnje klimatske ekološke intervencije unutar direktnih plaćanja na koje se korisnici dobrovoljno </a:t>
            </a:r>
            <a:r>
              <a:rPr lang="sr-Latn-RS" sz="2400" spc="-1" dirty="0" smtClean="0">
                <a:solidFill>
                  <a:srgbClr val="000000"/>
                </a:solidFill>
              </a:rPr>
              <a:t>obvezuju. </a:t>
            </a:r>
            <a:endParaRPr lang="sr-Latn-R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400" spc="-1" dirty="0">
                <a:solidFill>
                  <a:srgbClr val="000000"/>
                </a:solidFill>
              </a:rPr>
              <a:t>Zelenom arhitekturom Strateškog plana, pravila uslovljenosti zamenila su ranija pravila višestruke </a:t>
            </a:r>
            <a:r>
              <a:rPr lang="sr-Latn-RS" sz="2400" spc="-1" dirty="0" smtClean="0">
                <a:solidFill>
                  <a:srgbClr val="000000"/>
                </a:solidFill>
              </a:rPr>
              <a:t>usklađenosti.</a:t>
            </a:r>
            <a:endParaRPr lang="sr-Latn-RS" sz="2400" spc="-1" dirty="0">
              <a:solidFill>
                <a:srgbClr val="000000"/>
              </a:solidFill>
            </a:endParaRPr>
          </a:p>
          <a:p>
            <a:pPr>
              <a:lnSpc>
                <a:spcPct val="90000"/>
              </a:lnSpc>
              <a:spcBef>
                <a:spcPts val="1001"/>
              </a:spcBef>
              <a:tabLst>
                <a:tab pos="0" algn="l"/>
              </a:tabLst>
            </a:pPr>
            <a:endParaRPr lang="en-US" sz="2400" b="0" strike="noStrike" spc="-1" dirty="0">
              <a:latin typeface="Arial"/>
            </a:endParaRPr>
          </a:p>
          <a:p>
            <a:pPr>
              <a:lnSpc>
                <a:spcPct val="90000"/>
              </a:lnSpc>
              <a:spcBef>
                <a:spcPts val="1001"/>
              </a:spcBef>
              <a:tabLst>
                <a:tab pos="0" algn="l"/>
              </a:tabLst>
            </a:pP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1080" y="0"/>
            <a:ext cx="12187080" cy="6855120"/>
          </a:xfrm>
          <a:prstGeom prst="rect">
            <a:avLst/>
          </a:prstGeom>
          <a:ln w="0">
            <a:noFill/>
          </a:ln>
        </p:spPr>
      </p:pic>
      <p:sp>
        <p:nvSpPr>
          <p:cNvPr id="96"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PROGRAMI RURALNOG RAZVOJA EU, RAZVOJ AGROEKOLOŠKIH MERA U EVROPSKOJ UNIJI, GLAVNE ŠEME I DIMENZIJE AGROEKOLOŠKIH MERA</a:t>
            </a:r>
          </a:p>
          <a:p>
            <a:pPr>
              <a:lnSpc>
                <a:spcPct val="90000"/>
              </a:lnSpc>
              <a:spcBef>
                <a:spcPts val="1001"/>
              </a:spcBef>
              <a:tabLst>
                <a:tab pos="0" algn="l"/>
              </a:tabLst>
            </a:pPr>
            <a:r>
              <a:rPr lang="en-US" sz="2400" spc="-1" dirty="0" err="1">
                <a:solidFill>
                  <a:srgbClr val="000000"/>
                </a:solidFill>
              </a:rPr>
              <a:t>Uslovljenost</a:t>
            </a:r>
            <a:r>
              <a:rPr lang="en-US" sz="2400" spc="-1" dirty="0">
                <a:solidFill>
                  <a:srgbClr val="000000"/>
                </a:solidFill>
              </a:rPr>
              <a:t> </a:t>
            </a:r>
            <a:r>
              <a:rPr lang="en-US" sz="2400" spc="-1" dirty="0" err="1">
                <a:solidFill>
                  <a:srgbClr val="000000"/>
                </a:solidFill>
              </a:rPr>
              <a:t>uključuje</a:t>
            </a:r>
            <a:r>
              <a:rPr lang="en-US" sz="2400" spc="-1" dirty="0">
                <a:solidFill>
                  <a:srgbClr val="000000"/>
                </a:solidFill>
              </a:rPr>
              <a:t> </a:t>
            </a:r>
            <a:r>
              <a:rPr lang="en-US" sz="2400" spc="-1" dirty="0" err="1">
                <a:solidFill>
                  <a:srgbClr val="000000"/>
                </a:solidFill>
              </a:rPr>
              <a:t>sledeće</a:t>
            </a:r>
            <a:r>
              <a:rPr lang="en-US" sz="2400" spc="-1" dirty="0">
                <a:solidFill>
                  <a:srgbClr val="000000"/>
                </a:solidFill>
              </a:rPr>
              <a:t> </a:t>
            </a:r>
            <a:r>
              <a:rPr lang="en-US" sz="2400" spc="-1" dirty="0" err="1">
                <a:solidFill>
                  <a:srgbClr val="000000"/>
                </a:solidFill>
              </a:rPr>
              <a:t>elemente</a:t>
            </a:r>
            <a:r>
              <a:rPr lang="en-US" sz="2400" spc="-1" dirty="0">
                <a:solidFill>
                  <a:srgbClr val="000000"/>
                </a:solidFill>
              </a:rPr>
              <a:t>:</a:t>
            </a:r>
          </a:p>
          <a:p>
            <a:pPr marL="342900" indent="-342900">
              <a:lnSpc>
                <a:spcPct val="90000"/>
              </a:lnSpc>
              <a:spcBef>
                <a:spcPts val="1001"/>
              </a:spcBef>
              <a:buFont typeface="Arial" panose="020B0604020202020204" pitchFamily="34" charset="0"/>
              <a:buChar char="•"/>
              <a:tabLst>
                <a:tab pos="0" algn="l"/>
              </a:tabLst>
            </a:pPr>
            <a:r>
              <a:rPr lang="en-US" sz="2400" spc="-1" dirty="0">
                <a:solidFill>
                  <a:srgbClr val="000000"/>
                </a:solidFill>
              </a:rPr>
              <a:t>11 </a:t>
            </a:r>
            <a:r>
              <a:rPr lang="en-US" sz="2400" spc="-1" dirty="0" err="1">
                <a:solidFill>
                  <a:srgbClr val="000000"/>
                </a:solidFill>
              </a:rPr>
              <a:t>propisanih</a:t>
            </a:r>
            <a:r>
              <a:rPr lang="en-US" sz="2400" spc="-1" dirty="0">
                <a:solidFill>
                  <a:srgbClr val="000000"/>
                </a:solidFill>
              </a:rPr>
              <a:t> </a:t>
            </a:r>
            <a:r>
              <a:rPr lang="en-US" sz="2400" spc="-1" dirty="0" err="1">
                <a:solidFill>
                  <a:srgbClr val="000000"/>
                </a:solidFill>
              </a:rPr>
              <a:t>zahteva</a:t>
            </a:r>
            <a:r>
              <a:rPr lang="en-US" sz="2400" spc="-1" dirty="0">
                <a:solidFill>
                  <a:srgbClr val="000000"/>
                </a:solidFill>
              </a:rPr>
              <a:t> </a:t>
            </a:r>
            <a:r>
              <a:rPr lang="en-US" sz="2400" spc="-1" dirty="0" err="1">
                <a:solidFill>
                  <a:srgbClr val="000000"/>
                </a:solidFill>
              </a:rPr>
              <a:t>upravljanja</a:t>
            </a:r>
            <a:r>
              <a:rPr lang="en-US" sz="2400" spc="-1" dirty="0">
                <a:solidFill>
                  <a:srgbClr val="000000"/>
                </a:solidFill>
              </a:rPr>
              <a:t> SMR (Statutory Management Requirements) </a:t>
            </a:r>
            <a:r>
              <a:rPr lang="en-US" sz="2400" spc="-1" dirty="0" err="1">
                <a:solidFill>
                  <a:srgbClr val="000000"/>
                </a:solidFill>
              </a:rPr>
              <a:t>koji</a:t>
            </a:r>
            <a:r>
              <a:rPr lang="en-US" sz="2400" spc="-1" dirty="0">
                <a:solidFill>
                  <a:srgbClr val="000000"/>
                </a:solidFill>
              </a:rPr>
              <a:t> </a:t>
            </a:r>
            <a:r>
              <a:rPr lang="en-US" sz="2400" spc="-1" dirty="0" err="1">
                <a:solidFill>
                  <a:srgbClr val="000000"/>
                </a:solidFill>
              </a:rPr>
              <a:t>predstavljaju</a:t>
            </a:r>
            <a:r>
              <a:rPr lang="en-US" sz="2400" spc="-1" dirty="0">
                <a:solidFill>
                  <a:srgbClr val="000000"/>
                </a:solidFill>
              </a:rPr>
              <a:t> </a:t>
            </a:r>
            <a:r>
              <a:rPr lang="en-US" sz="2400" spc="-1" dirty="0" err="1">
                <a:solidFill>
                  <a:srgbClr val="000000"/>
                </a:solidFill>
              </a:rPr>
              <a:t>obaveze</a:t>
            </a:r>
            <a:r>
              <a:rPr lang="en-US" sz="2400" spc="-1" dirty="0">
                <a:solidFill>
                  <a:srgbClr val="000000"/>
                </a:solidFill>
              </a:rPr>
              <a:t> </a:t>
            </a:r>
            <a:r>
              <a:rPr lang="en-US" sz="2400" spc="-1" dirty="0" err="1">
                <a:solidFill>
                  <a:srgbClr val="000000"/>
                </a:solidFill>
              </a:rPr>
              <a:t>propisane</a:t>
            </a:r>
            <a:r>
              <a:rPr lang="en-US" sz="2400" spc="-1" dirty="0">
                <a:solidFill>
                  <a:srgbClr val="000000"/>
                </a:solidFill>
              </a:rPr>
              <a:t> EU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nacionalnim</a:t>
            </a:r>
            <a:r>
              <a:rPr lang="en-US" sz="2400" spc="-1" dirty="0">
                <a:solidFill>
                  <a:srgbClr val="000000"/>
                </a:solidFill>
              </a:rPr>
              <a:t> </a:t>
            </a:r>
            <a:r>
              <a:rPr lang="en-US" sz="2400" spc="-1" dirty="0" err="1">
                <a:solidFill>
                  <a:srgbClr val="000000"/>
                </a:solidFill>
              </a:rPr>
              <a:t>zakonodavnim</a:t>
            </a:r>
            <a:r>
              <a:rPr lang="en-US" sz="2400" spc="-1" dirty="0">
                <a:solidFill>
                  <a:srgbClr val="000000"/>
                </a:solidFill>
              </a:rPr>
              <a:t> </a:t>
            </a:r>
            <a:r>
              <a:rPr lang="en-US" sz="2400" spc="-1" dirty="0" err="1">
                <a:solidFill>
                  <a:srgbClr val="000000"/>
                </a:solidFill>
              </a:rPr>
              <a:t>okvirom</a:t>
            </a:r>
            <a:r>
              <a:rPr lang="en-US" sz="2400" spc="-1" dirty="0">
                <a:solidFill>
                  <a:srgbClr val="000000"/>
                </a:solidFill>
              </a:rPr>
              <a:t>.</a:t>
            </a:r>
          </a:p>
          <a:p>
            <a:pPr marL="342900" indent="-342900">
              <a:lnSpc>
                <a:spcPct val="90000"/>
              </a:lnSpc>
              <a:spcBef>
                <a:spcPts val="1001"/>
              </a:spcBef>
              <a:buFont typeface="Arial" panose="020B0604020202020204" pitchFamily="34" charset="0"/>
              <a:buChar char="•"/>
              <a:tabLst>
                <a:tab pos="0" algn="l"/>
              </a:tabLst>
            </a:pPr>
            <a:r>
              <a:rPr lang="en-US" sz="2400" spc="-1" dirty="0">
                <a:solidFill>
                  <a:srgbClr val="000000"/>
                </a:solidFill>
              </a:rPr>
              <a:t>9 GAEC (Agricultural and Environmental Conditions) </a:t>
            </a:r>
            <a:r>
              <a:rPr lang="en-US" sz="2400" spc="-1" dirty="0" err="1">
                <a:solidFill>
                  <a:srgbClr val="000000"/>
                </a:solidFill>
              </a:rPr>
              <a:t>su</a:t>
            </a:r>
            <a:r>
              <a:rPr lang="en-US" sz="2400" spc="-1" dirty="0">
                <a:solidFill>
                  <a:srgbClr val="000000"/>
                </a:solidFill>
              </a:rPr>
              <a:t> </a:t>
            </a:r>
            <a:r>
              <a:rPr lang="en-US" sz="2400" spc="-1" dirty="0" err="1">
                <a:solidFill>
                  <a:srgbClr val="000000"/>
                </a:solidFill>
              </a:rPr>
              <a:t>obvezni</a:t>
            </a:r>
            <a:r>
              <a:rPr lang="en-US" sz="2400" spc="-1" dirty="0">
                <a:solidFill>
                  <a:srgbClr val="000000"/>
                </a:solidFill>
              </a:rPr>
              <a:t> </a:t>
            </a:r>
            <a:r>
              <a:rPr lang="en-US" sz="2400" spc="-1" dirty="0" err="1">
                <a:solidFill>
                  <a:srgbClr val="000000"/>
                </a:solidFill>
              </a:rPr>
              <a:t>standardi</a:t>
            </a:r>
            <a:r>
              <a:rPr lang="en-US" sz="2400" spc="-1" dirty="0">
                <a:solidFill>
                  <a:srgbClr val="000000"/>
                </a:solidFill>
              </a:rPr>
              <a:t> </a:t>
            </a:r>
            <a:r>
              <a:rPr lang="en-US" sz="2400" spc="-1" dirty="0" err="1">
                <a:solidFill>
                  <a:srgbClr val="000000"/>
                </a:solidFill>
              </a:rPr>
              <a:t>kojih</a:t>
            </a:r>
            <a:r>
              <a:rPr lang="en-US" sz="2400" spc="-1" dirty="0">
                <a:solidFill>
                  <a:srgbClr val="000000"/>
                </a:solidFill>
              </a:rPr>
              <a:t> se mora </a:t>
            </a:r>
            <a:r>
              <a:rPr lang="en-US" sz="2400" spc="-1" dirty="0" err="1">
                <a:solidFill>
                  <a:srgbClr val="000000"/>
                </a:solidFill>
              </a:rPr>
              <a:t>pridržavati</a:t>
            </a:r>
            <a:r>
              <a:rPr lang="en-US" sz="2400" spc="-1" dirty="0">
                <a:solidFill>
                  <a:srgbClr val="000000"/>
                </a:solidFill>
              </a:rPr>
              <a:t> </a:t>
            </a:r>
            <a:r>
              <a:rPr lang="en-US" sz="2400" spc="-1" dirty="0" err="1">
                <a:solidFill>
                  <a:srgbClr val="000000"/>
                </a:solidFill>
              </a:rPr>
              <a:t>svaki</a:t>
            </a:r>
            <a:r>
              <a:rPr lang="en-US" sz="2400" spc="-1" dirty="0">
                <a:solidFill>
                  <a:srgbClr val="000000"/>
                </a:solidFill>
              </a:rPr>
              <a:t> </a:t>
            </a:r>
            <a:r>
              <a:rPr lang="en-US" sz="2400" spc="-1" dirty="0" err="1">
                <a:solidFill>
                  <a:srgbClr val="000000"/>
                </a:solidFill>
              </a:rPr>
              <a:t>poljoprivredni</a:t>
            </a:r>
            <a:r>
              <a:rPr lang="en-US" sz="2400" spc="-1" dirty="0">
                <a:solidFill>
                  <a:srgbClr val="000000"/>
                </a:solidFill>
              </a:rPr>
              <a:t> </a:t>
            </a:r>
            <a:r>
              <a:rPr lang="en-US" sz="2400" spc="-1" dirty="0" err="1">
                <a:solidFill>
                  <a:srgbClr val="000000"/>
                </a:solidFill>
              </a:rPr>
              <a:t>proizvođač</a:t>
            </a:r>
            <a:r>
              <a:rPr lang="en-US" sz="2400" spc="-1" dirty="0">
                <a:solidFill>
                  <a:srgbClr val="000000"/>
                </a:solidFill>
              </a:rPr>
              <a:t> </a:t>
            </a:r>
            <a:r>
              <a:rPr lang="en-US" sz="2400" spc="-1" dirty="0" err="1">
                <a:solidFill>
                  <a:srgbClr val="000000"/>
                </a:solidFill>
              </a:rPr>
              <a:t>na</a:t>
            </a:r>
            <a:r>
              <a:rPr lang="en-US" sz="2400" spc="-1" dirty="0">
                <a:solidFill>
                  <a:srgbClr val="000000"/>
                </a:solidFill>
              </a:rPr>
              <a:t> </a:t>
            </a:r>
            <a:r>
              <a:rPr lang="en-US" sz="2400" spc="-1" dirty="0" err="1">
                <a:solidFill>
                  <a:srgbClr val="000000"/>
                </a:solidFill>
              </a:rPr>
              <a:t>svim</a:t>
            </a:r>
            <a:r>
              <a:rPr lang="en-US" sz="2400" spc="-1" dirty="0">
                <a:solidFill>
                  <a:srgbClr val="000000"/>
                </a:solidFill>
              </a:rPr>
              <a:t> </a:t>
            </a:r>
            <a:r>
              <a:rPr lang="en-US" sz="2400" spc="-1" dirty="0" err="1">
                <a:solidFill>
                  <a:srgbClr val="000000"/>
                </a:solidFill>
              </a:rPr>
              <a:t>poljoprivrednim</a:t>
            </a:r>
            <a:r>
              <a:rPr lang="en-US" sz="2400" spc="-1" dirty="0">
                <a:solidFill>
                  <a:srgbClr val="000000"/>
                </a:solidFill>
              </a:rPr>
              <a:t> </a:t>
            </a:r>
            <a:r>
              <a:rPr lang="en-US" sz="2400" spc="-1" dirty="0" err="1">
                <a:solidFill>
                  <a:srgbClr val="000000"/>
                </a:solidFill>
              </a:rPr>
              <a:t>površinama</a:t>
            </a:r>
            <a:r>
              <a:rPr lang="en-US" sz="2400" spc="-1" dirty="0">
                <a:solidFill>
                  <a:srgbClr val="000000"/>
                </a:solidFill>
              </a:rPr>
              <a:t> </a:t>
            </a:r>
            <a:r>
              <a:rPr lang="en-US" sz="2400" spc="-1" dirty="0" err="1">
                <a:solidFill>
                  <a:srgbClr val="000000"/>
                </a:solidFill>
              </a:rPr>
              <a:t>gazdinstva</a:t>
            </a:r>
            <a:r>
              <a:rPr lang="en-US" sz="2400" spc="-1" dirty="0">
                <a:solidFill>
                  <a:srgbClr val="000000"/>
                </a:solidFill>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1_14"/>
          <p:cNvPicPr/>
          <p:nvPr/>
        </p:nvPicPr>
        <p:blipFill>
          <a:blip r:embed="rId2"/>
          <a:stretch/>
        </p:blipFill>
        <p:spPr>
          <a:xfrm>
            <a:off x="4920" y="98676"/>
            <a:ext cx="12187080" cy="6855120"/>
          </a:xfrm>
          <a:prstGeom prst="rect">
            <a:avLst/>
          </a:prstGeom>
          <a:ln w="0">
            <a:noFill/>
          </a:ln>
        </p:spPr>
      </p:pic>
      <p:sp>
        <p:nvSpPr>
          <p:cNvPr id="100"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PROGRAMI RURALNOG RAZVOJA EU, RAZVOJ AGROEKOLOŠKIH MERA U EVROPSKOJ UNIJI, GLAVNE ŠEME I DIMENZIJE AGROEKOLOŠKIH MERA</a:t>
            </a:r>
          </a:p>
          <a:p>
            <a:pPr>
              <a:lnSpc>
                <a:spcPct val="90000"/>
              </a:lnSpc>
              <a:spcBef>
                <a:spcPts val="1001"/>
              </a:spcBef>
              <a:tabLst>
                <a:tab pos="0" algn="l"/>
              </a:tabLst>
            </a:pPr>
            <a:endParaRPr lang="en-US" sz="2600" b="0" strike="noStrike" spc="-1" dirty="0">
              <a:latin typeface="Arial"/>
            </a:endParaRP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3404" y="2951033"/>
            <a:ext cx="5611390" cy="32293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_10"/>
          <p:cNvPicPr/>
          <p:nvPr/>
        </p:nvPicPr>
        <p:blipFill>
          <a:blip r:embed="rId2"/>
          <a:stretch/>
        </p:blipFill>
        <p:spPr>
          <a:xfrm>
            <a:off x="1080" y="0"/>
            <a:ext cx="12187080" cy="6855120"/>
          </a:xfrm>
          <a:prstGeom prst="rect">
            <a:avLst/>
          </a:prstGeom>
          <a:ln w="0">
            <a:noFill/>
          </a:ln>
        </p:spPr>
      </p:pic>
      <p:sp>
        <p:nvSpPr>
          <p:cNvPr id="102" name="CustomShape 1"/>
          <p:cNvSpPr/>
          <p:nvPr/>
        </p:nvSpPr>
        <p:spPr>
          <a:xfrm>
            <a:off x="609660" y="1698998"/>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PROGRAMI RURALNOG RAZVOJA EU, RAZVOJ AGROEKOLOŠKIH MERA U EVROPSKOJ UNIJI, GLAVNE ŠEME I DIMENZIJE AGROEKOLOŠKIH </a:t>
            </a:r>
            <a:r>
              <a:rPr lang="sr-Latn-RS" sz="2800" b="1" spc="-1" dirty="0" smtClean="0">
                <a:solidFill>
                  <a:srgbClr val="000000"/>
                </a:solidFill>
              </a:rPr>
              <a:t>MERA</a:t>
            </a:r>
          </a:p>
          <a:p>
            <a:pPr>
              <a:lnSpc>
                <a:spcPct val="90000"/>
              </a:lnSpc>
              <a:spcBef>
                <a:spcPts val="1001"/>
              </a:spcBef>
              <a:tabLst>
                <a:tab pos="0" algn="l"/>
              </a:tabLst>
            </a:pPr>
            <a:endParaRPr lang="sr-Latn-RS" sz="2000" b="1" spc="-1" dirty="0" smtClean="0">
              <a:solidFill>
                <a:srgbClr val="000000"/>
              </a:solidFill>
            </a:endParaRPr>
          </a:p>
          <a:p>
            <a:pPr>
              <a:lnSpc>
                <a:spcPct val="90000"/>
              </a:lnSpc>
              <a:spcBef>
                <a:spcPts val="1001"/>
              </a:spcBef>
              <a:tabLst>
                <a:tab pos="0" algn="l"/>
              </a:tabLst>
            </a:pPr>
            <a:r>
              <a:rPr lang="sr-Latn-RS" sz="2000" b="1" spc="-1" dirty="0" smtClean="0">
                <a:solidFill>
                  <a:srgbClr val="000000"/>
                </a:solidFill>
              </a:rPr>
              <a:t>Razlike između EKO-ŠEMA </a:t>
            </a:r>
          </a:p>
          <a:p>
            <a:pPr>
              <a:lnSpc>
                <a:spcPct val="90000"/>
              </a:lnSpc>
              <a:spcBef>
                <a:spcPts val="1001"/>
              </a:spcBef>
              <a:tabLst>
                <a:tab pos="0" algn="l"/>
              </a:tabLst>
            </a:pPr>
            <a:r>
              <a:rPr lang="sr-Latn-RS" sz="2000" b="1" spc="-1" dirty="0" smtClean="0">
                <a:solidFill>
                  <a:srgbClr val="000000"/>
                </a:solidFill>
              </a:rPr>
              <a:t>1. stuba </a:t>
            </a:r>
          </a:p>
          <a:p>
            <a:pPr>
              <a:lnSpc>
                <a:spcPct val="90000"/>
              </a:lnSpc>
              <a:spcBef>
                <a:spcPts val="1001"/>
              </a:spcBef>
              <a:tabLst>
                <a:tab pos="0" algn="l"/>
              </a:tabLst>
            </a:pPr>
            <a:r>
              <a:rPr lang="sr-Latn-RS" sz="2000" b="1" spc="-1" dirty="0" smtClean="0">
                <a:solidFill>
                  <a:srgbClr val="000000"/>
                </a:solidFill>
              </a:rPr>
              <a:t>i Agroekoloških mera </a:t>
            </a:r>
            <a:r>
              <a:rPr lang="sr-Latn-RS" sz="2000" b="1" spc="-1" dirty="0">
                <a:solidFill>
                  <a:srgbClr val="000000"/>
                </a:solidFill>
              </a:rPr>
              <a:t>(AEM)</a:t>
            </a:r>
            <a:endParaRPr lang="sr-Latn-RS" sz="2000" b="1" spc="-1" dirty="0" smtClean="0">
              <a:solidFill>
                <a:srgbClr val="000000"/>
              </a:solidFill>
            </a:endParaRPr>
          </a:p>
          <a:p>
            <a:pPr>
              <a:lnSpc>
                <a:spcPct val="90000"/>
              </a:lnSpc>
              <a:spcBef>
                <a:spcPts val="1001"/>
              </a:spcBef>
              <a:tabLst>
                <a:tab pos="0" algn="l"/>
              </a:tabLst>
            </a:pPr>
            <a:r>
              <a:rPr lang="sr-Latn-RS" sz="2000" b="1" spc="-1" dirty="0" smtClean="0">
                <a:solidFill>
                  <a:srgbClr val="000000"/>
                </a:solidFill>
              </a:rPr>
              <a:t>2</a:t>
            </a:r>
            <a:r>
              <a:rPr lang="sr-Latn-RS" sz="2000" b="1" spc="-1" dirty="0">
                <a:solidFill>
                  <a:srgbClr val="000000"/>
                </a:solidFill>
              </a:rPr>
              <a:t>. </a:t>
            </a:r>
            <a:r>
              <a:rPr lang="sr-Latn-RS" sz="2000" b="1" spc="-1" dirty="0" smtClean="0">
                <a:solidFill>
                  <a:srgbClr val="000000"/>
                </a:solidFill>
              </a:rPr>
              <a:t>stuba</a:t>
            </a:r>
            <a:endParaRPr lang="en-US" sz="2800" b="0" strike="noStrike" spc="-1" dirty="0">
              <a:latin typeface="Arial"/>
            </a:endParaRPr>
          </a:p>
          <a:p>
            <a:pPr>
              <a:lnSpc>
                <a:spcPct val="90000"/>
              </a:lnSpc>
              <a:spcBef>
                <a:spcPts val="1001"/>
              </a:spcBef>
              <a:tabLst>
                <a:tab pos="0" algn="l"/>
              </a:tabLst>
            </a:pPr>
            <a:r>
              <a:rPr lang="sr-Latn-RS" sz="2200" b="0" strike="noStrike" spc="-1" dirty="0" smtClean="0">
                <a:solidFill>
                  <a:srgbClr val="000000"/>
                </a:solidFill>
                <a:latin typeface="Arial"/>
                <a:ea typeface="DejaVu Sans"/>
              </a:rPr>
              <a:t> </a:t>
            </a:r>
            <a:endParaRPr lang="en-US" sz="2200" b="0" strike="noStrike" spc="-1" dirty="0">
              <a:latin typeface="Arial"/>
            </a:endParaRPr>
          </a:p>
        </p:txBody>
      </p:sp>
      <p:pic>
        <p:nvPicPr>
          <p:cNvPr id="2" name="Picture 1"/>
          <p:cNvPicPr>
            <a:picLocks noChangeAspect="1"/>
          </p:cNvPicPr>
          <p:nvPr/>
        </p:nvPicPr>
        <p:blipFill>
          <a:blip r:embed="rId3"/>
          <a:stretch>
            <a:fillRect/>
          </a:stretch>
        </p:blipFill>
        <p:spPr>
          <a:xfrm>
            <a:off x="4488042" y="2789249"/>
            <a:ext cx="5109868" cy="32957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1"/>
          <p:cNvPicPr/>
          <p:nvPr/>
        </p:nvPicPr>
        <p:blipFill>
          <a:blip r:embed="rId2"/>
          <a:stretch/>
        </p:blipFill>
        <p:spPr>
          <a:xfrm>
            <a:off x="1080" y="0"/>
            <a:ext cx="12187080" cy="6855120"/>
          </a:xfrm>
          <a:prstGeom prst="rect">
            <a:avLst/>
          </a:prstGeom>
          <a:ln w="0">
            <a:noFill/>
          </a:ln>
        </p:spPr>
      </p:pic>
      <p:sp>
        <p:nvSpPr>
          <p:cNvPr id="104" name="CustomShape 1"/>
          <p:cNvSpPr/>
          <p:nvPr/>
        </p:nvSpPr>
        <p:spPr>
          <a:xfrm>
            <a:off x="517561" y="1672684"/>
            <a:ext cx="11297275"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ULOGA RURALNIH SAVETODAVNIH SLUŽBI U PODRŠCI ODRŽIVOM RAZVOJU RURALNIH PODRUČJA I POLJOPRIVREDE U EVROPSKOJ UNIJI</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Podrška održivom prihodu na polj. gazdinstva širom unije kroz implementaciju stručnog savetodavnog sistema podrške; </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Pružanje savetodavnih usluga koje olakšavaju upravljanje gazdinstvom uz umanjenje operativnih rizika;</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Unapredjenje tržišne orijentacije i povećanje konkurentnosti; </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Ulaganje u modernizaciju ili novu saradnju, zajedno sa adekvatnim finansijskim instrumentima;  promovisanje geografskih oznaka i šema kvaliteta;</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Poboljšanje položaja poljoprivrednika </a:t>
            </a:r>
            <a:r>
              <a:rPr lang="sr-Latn-RS" sz="2200" spc="-1" dirty="0">
                <a:solidFill>
                  <a:srgbClr val="000000"/>
                </a:solidFill>
              </a:rPr>
              <a:t>u lancu </a:t>
            </a:r>
            <a:r>
              <a:rPr lang="sr-Latn-RS" sz="2200" spc="-1" dirty="0" smtClean="0">
                <a:solidFill>
                  <a:srgbClr val="000000"/>
                </a:solidFill>
              </a:rPr>
              <a:t>vrednosti kroz </a:t>
            </a:r>
            <a:r>
              <a:rPr lang="sr-Latn-RS" sz="2200" spc="-1" dirty="0">
                <a:solidFill>
                  <a:srgbClr val="000000"/>
                </a:solidFill>
              </a:rPr>
              <a:t>pružanje specifične podrške </a:t>
            </a:r>
            <a:r>
              <a:rPr lang="sr-Latn-RS" sz="2200" spc="-1" dirty="0" smtClean="0">
                <a:solidFill>
                  <a:srgbClr val="000000"/>
                </a:solidFill>
              </a:rPr>
              <a:t>sektorima (sektorima </a:t>
            </a:r>
            <a:r>
              <a:rPr lang="sr-Latn-RS" sz="2200" spc="-1" dirty="0">
                <a:solidFill>
                  <a:srgbClr val="000000"/>
                </a:solidFill>
              </a:rPr>
              <a:t>voća i povrća, pčelarstva, </a:t>
            </a:r>
            <a:r>
              <a:rPr lang="sr-Latn-RS" sz="2200" spc="-1" dirty="0" smtClean="0">
                <a:solidFill>
                  <a:srgbClr val="000000"/>
                </a:solidFill>
              </a:rPr>
              <a:t>vinarstva,itd).</a:t>
            </a:r>
            <a:endParaRPr lang="sr-Latn-RS" sz="2200" spc="-1" dirty="0">
              <a:solidFill>
                <a:srgbClr val="000000"/>
              </a:solidFill>
            </a:endParaRPr>
          </a:p>
          <a:p>
            <a:pPr>
              <a:lnSpc>
                <a:spcPct val="90000"/>
              </a:lnSpc>
              <a:spcBef>
                <a:spcPts val="1001"/>
              </a:spcBef>
              <a:tabLst>
                <a:tab pos="0" algn="l"/>
              </a:tabLst>
            </a:pPr>
            <a:endParaRPr lang="sr-Latn-RS" sz="2800" b="1" spc="-1" dirty="0" smtClean="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_12"/>
          <p:cNvPicPr/>
          <p:nvPr/>
        </p:nvPicPr>
        <p:blipFill>
          <a:blip r:embed="rId2"/>
          <a:stretch/>
        </p:blipFill>
        <p:spPr>
          <a:xfrm>
            <a:off x="1080" y="0"/>
            <a:ext cx="12187080" cy="6855120"/>
          </a:xfrm>
          <a:prstGeom prst="rect">
            <a:avLst/>
          </a:prstGeom>
          <a:ln w="0">
            <a:noFill/>
          </a:ln>
        </p:spPr>
      </p:pic>
      <p:sp>
        <p:nvSpPr>
          <p:cNvPr id="106" name="CustomShape 1"/>
          <p:cNvSpPr/>
          <p:nvPr/>
        </p:nvSpPr>
        <p:spPr>
          <a:xfrm>
            <a:off x="517381" y="1692419"/>
            <a:ext cx="11225093"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SISTEMI PRENOSA ZNANJA I INOVACIJA U POLJOPRIVREDI KAO POKRETAČI ODRŽIVOG RAZVOJA RURALNIH PODRUČJA I POLJOPRIVREDE U EVROPSKOJ UNIJI</a:t>
            </a:r>
          </a:p>
          <a:p>
            <a:pPr algn="ctr">
              <a:lnSpc>
                <a:spcPct val="90000"/>
              </a:lnSpc>
              <a:spcBef>
                <a:spcPts val="1001"/>
              </a:spcBef>
              <a:tabLst>
                <a:tab pos="0" algn="l"/>
              </a:tabLst>
            </a:pPr>
            <a:endParaRPr lang="sr-Latn-RS" sz="2800" b="1"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Znanje</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inovacije</a:t>
            </a:r>
            <a:r>
              <a:rPr lang="en-US" sz="2200" spc="-1" dirty="0">
                <a:solidFill>
                  <a:srgbClr val="000000"/>
                </a:solidFill>
              </a:rPr>
              <a:t> </a:t>
            </a:r>
            <a:r>
              <a:rPr lang="en-US" sz="2200" spc="-1" dirty="0" err="1">
                <a:solidFill>
                  <a:srgbClr val="000000"/>
                </a:solidFill>
              </a:rPr>
              <a:t>igraju</a:t>
            </a:r>
            <a:r>
              <a:rPr lang="en-US" sz="2200" spc="-1" dirty="0">
                <a:solidFill>
                  <a:srgbClr val="000000"/>
                </a:solidFill>
              </a:rPr>
              <a:t> </a:t>
            </a:r>
            <a:r>
              <a:rPr lang="en-US" sz="2200" spc="-1" dirty="0" err="1">
                <a:solidFill>
                  <a:srgbClr val="000000"/>
                </a:solidFill>
              </a:rPr>
              <a:t>ključnu</a:t>
            </a:r>
            <a:r>
              <a:rPr lang="en-US" sz="2200" spc="-1" dirty="0">
                <a:solidFill>
                  <a:srgbClr val="000000"/>
                </a:solidFill>
              </a:rPr>
              <a:t> </a:t>
            </a:r>
            <a:r>
              <a:rPr lang="en-US" sz="2200" spc="-1" dirty="0" err="1">
                <a:solidFill>
                  <a:srgbClr val="000000"/>
                </a:solidFill>
              </a:rPr>
              <a:t>ulogu</a:t>
            </a:r>
            <a:r>
              <a:rPr lang="en-US" sz="2200" spc="-1" dirty="0">
                <a:solidFill>
                  <a:srgbClr val="000000"/>
                </a:solidFill>
              </a:rPr>
              <a:t> u </a:t>
            </a:r>
            <a:r>
              <a:rPr lang="sr-Latn-RS" sz="2200" spc="-1" dirty="0" smtClean="0">
                <a:solidFill>
                  <a:srgbClr val="000000"/>
                </a:solidFill>
              </a:rPr>
              <a:t>edukaciji </a:t>
            </a:r>
            <a:r>
              <a:rPr lang="en-US" sz="2200" spc="-1" dirty="0" err="1" smtClean="0">
                <a:solidFill>
                  <a:srgbClr val="000000"/>
                </a:solidFill>
              </a:rPr>
              <a:t>poljoprivredni</a:t>
            </a:r>
            <a:r>
              <a:rPr lang="sr-Latn-RS" sz="2200" spc="-1" dirty="0" smtClean="0">
                <a:solidFill>
                  <a:srgbClr val="000000"/>
                </a:solidFill>
              </a:rPr>
              <a:t>ka</a:t>
            </a:r>
            <a:r>
              <a:rPr lang="en-US" sz="2200" spc="-1" dirty="0" smtClean="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smtClean="0">
                <a:solidFill>
                  <a:srgbClr val="000000"/>
                </a:solidFill>
              </a:rPr>
              <a:t>ruralni</a:t>
            </a:r>
            <a:r>
              <a:rPr lang="sr-Latn-RS" sz="2200" spc="-1" dirty="0" smtClean="0">
                <a:solidFill>
                  <a:srgbClr val="000000"/>
                </a:solidFill>
              </a:rPr>
              <a:t>h</a:t>
            </a:r>
            <a:r>
              <a:rPr lang="en-US" sz="2200" spc="-1" dirty="0" smtClean="0">
                <a:solidFill>
                  <a:srgbClr val="000000"/>
                </a:solidFill>
              </a:rPr>
              <a:t> </a:t>
            </a:r>
            <a:r>
              <a:rPr lang="en-US" sz="2200" spc="-1" dirty="0" err="1" smtClean="0">
                <a:solidFill>
                  <a:srgbClr val="000000"/>
                </a:solidFill>
              </a:rPr>
              <a:t>zajednica</a:t>
            </a:r>
            <a:r>
              <a:rPr lang="sr-Latn-RS" sz="2200" spc="-1" dirty="0" smtClean="0">
                <a:solidFill>
                  <a:srgbClr val="000000"/>
                </a:solidFill>
              </a:rPr>
              <a:t> kako bi se što lakše</a:t>
            </a:r>
            <a:r>
              <a:rPr lang="en-US" sz="2200" spc="-1" dirty="0" smtClean="0">
                <a:solidFill>
                  <a:srgbClr val="000000"/>
                </a:solidFill>
              </a:rPr>
              <a:t> </a:t>
            </a:r>
            <a:r>
              <a:rPr lang="en-US" sz="2200" spc="-1" dirty="0" err="1" smtClean="0">
                <a:solidFill>
                  <a:srgbClr val="000000"/>
                </a:solidFill>
              </a:rPr>
              <a:t>suoč</a:t>
            </a:r>
            <a:r>
              <a:rPr lang="sr-Latn-RS" sz="2200" spc="-1" dirty="0" smtClean="0">
                <a:solidFill>
                  <a:srgbClr val="000000"/>
                </a:solidFill>
              </a:rPr>
              <a:t>ili</a:t>
            </a:r>
            <a:r>
              <a:rPr lang="en-US" sz="2200" spc="-1" dirty="0" smtClean="0">
                <a:solidFill>
                  <a:srgbClr val="000000"/>
                </a:solidFill>
              </a:rPr>
              <a:t> </a:t>
            </a:r>
            <a:r>
              <a:rPr lang="en-US" sz="2200" spc="-1" dirty="0" err="1">
                <a:solidFill>
                  <a:srgbClr val="000000"/>
                </a:solidFill>
              </a:rPr>
              <a:t>sa</a:t>
            </a:r>
            <a:r>
              <a:rPr lang="en-US" sz="2200" spc="-1" dirty="0">
                <a:solidFill>
                  <a:srgbClr val="000000"/>
                </a:solidFill>
              </a:rPr>
              <a:t> </a:t>
            </a:r>
            <a:r>
              <a:rPr lang="sr-Latn-RS" sz="2200" spc="-1" dirty="0" smtClean="0">
                <a:solidFill>
                  <a:srgbClr val="000000"/>
                </a:solidFill>
              </a:rPr>
              <a:t>aktulenim</a:t>
            </a:r>
            <a:r>
              <a:rPr lang="en-US" sz="2200" spc="-1" dirty="0" smtClean="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budućim</a:t>
            </a:r>
            <a:r>
              <a:rPr lang="en-US" sz="2200" spc="-1" dirty="0">
                <a:solidFill>
                  <a:srgbClr val="000000"/>
                </a:solidFill>
              </a:rPr>
              <a:t> </a:t>
            </a:r>
            <a:r>
              <a:rPr lang="en-US" sz="2200" spc="-1" dirty="0" err="1" smtClean="0">
                <a:solidFill>
                  <a:srgbClr val="000000"/>
                </a:solidFill>
              </a:rPr>
              <a:t>izazovima</a:t>
            </a:r>
            <a:r>
              <a:rPr lang="sr-Latn-RS" sz="2200" spc="-1" dirty="0" smtClean="0">
                <a:solidFill>
                  <a:srgbClr val="000000"/>
                </a:solidFill>
              </a:rPr>
              <a:t>.</a:t>
            </a: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U tu svrhu </a:t>
            </a:r>
            <a:r>
              <a:rPr lang="en-US" sz="2200" spc="-1" dirty="0" err="1" smtClean="0">
                <a:solidFill>
                  <a:srgbClr val="000000"/>
                </a:solidFill>
              </a:rPr>
              <a:t>potrebni</a:t>
            </a:r>
            <a:r>
              <a:rPr lang="en-US" sz="2200" spc="-1" dirty="0" smtClean="0">
                <a:solidFill>
                  <a:srgbClr val="000000"/>
                </a:solidFill>
              </a:rPr>
              <a:t> </a:t>
            </a:r>
            <a:r>
              <a:rPr lang="en-US" sz="2200" spc="-1" dirty="0" err="1">
                <a:solidFill>
                  <a:srgbClr val="000000"/>
                </a:solidFill>
              </a:rPr>
              <a:t>su</a:t>
            </a:r>
            <a:r>
              <a:rPr lang="en-US" sz="2200" spc="-1" dirty="0">
                <a:solidFill>
                  <a:srgbClr val="000000"/>
                </a:solidFill>
              </a:rPr>
              <a:t> </a:t>
            </a:r>
            <a:r>
              <a:rPr lang="en-US" sz="2200" spc="-1" dirty="0" err="1">
                <a:solidFill>
                  <a:srgbClr val="000000"/>
                </a:solidFill>
              </a:rPr>
              <a:t>efikasni</a:t>
            </a:r>
            <a:r>
              <a:rPr lang="en-US" sz="2200" spc="-1" dirty="0">
                <a:solidFill>
                  <a:srgbClr val="000000"/>
                </a:solidFill>
              </a:rPr>
              <a:t> </a:t>
            </a:r>
            <a:r>
              <a:rPr lang="en-US" sz="2200" spc="-1" dirty="0" err="1">
                <a:solidFill>
                  <a:srgbClr val="000000"/>
                </a:solidFill>
              </a:rPr>
              <a:t>sistemi</a:t>
            </a:r>
            <a:r>
              <a:rPr lang="en-US" sz="2200" spc="-1" dirty="0">
                <a:solidFill>
                  <a:srgbClr val="000000"/>
                </a:solidFill>
              </a:rPr>
              <a:t> </a:t>
            </a:r>
            <a:r>
              <a:rPr lang="en-US" sz="2200" spc="-1" dirty="0" err="1">
                <a:solidFill>
                  <a:srgbClr val="000000"/>
                </a:solidFill>
              </a:rPr>
              <a:t>poljoprivrednog</a:t>
            </a:r>
            <a:r>
              <a:rPr lang="en-US" sz="2200" spc="-1" dirty="0">
                <a:solidFill>
                  <a:srgbClr val="000000"/>
                </a:solidFill>
              </a:rPr>
              <a:t> </a:t>
            </a:r>
            <a:r>
              <a:rPr lang="en-US" sz="2200" spc="-1" dirty="0" err="1">
                <a:solidFill>
                  <a:srgbClr val="000000"/>
                </a:solidFill>
              </a:rPr>
              <a:t>znanja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inovacija</a:t>
            </a:r>
            <a:r>
              <a:rPr lang="en-US" sz="2200" spc="-1" dirty="0">
                <a:solidFill>
                  <a:srgbClr val="000000"/>
                </a:solidFill>
              </a:rPr>
              <a:t> (AKIS</a:t>
            </a:r>
            <a:r>
              <a:rPr lang="en-US" sz="2200" spc="-1" dirty="0" smtClean="0">
                <a:solidFill>
                  <a:srgbClr val="000000"/>
                </a:solidFill>
              </a:rPr>
              <a:t>)</a:t>
            </a:r>
            <a:r>
              <a:rPr lang="sr-Latn-RS" sz="2200" spc="-1" dirty="0" smtClean="0">
                <a:solidFill>
                  <a:srgbClr val="000000"/>
                </a:solidFill>
              </a:rPr>
              <a:t>.</a:t>
            </a:r>
            <a:r>
              <a:rPr lang="en-US" sz="2200" spc="-1" dirty="0" smtClean="0">
                <a:solidFill>
                  <a:srgbClr val="000000"/>
                </a:solidFill>
              </a:rPr>
              <a:t> </a:t>
            </a:r>
            <a:endParaRPr lang="sr-Latn-RS" sz="22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Efikasna</a:t>
            </a:r>
            <a:r>
              <a:rPr lang="en-US" sz="2200" spc="-1" dirty="0" smtClean="0">
                <a:solidFill>
                  <a:srgbClr val="000000"/>
                </a:solidFill>
              </a:rPr>
              <a:t> </a:t>
            </a:r>
            <a:r>
              <a:rPr lang="en-US" sz="2200" spc="-1" dirty="0">
                <a:solidFill>
                  <a:srgbClr val="000000"/>
                </a:solidFill>
              </a:rPr>
              <a:t>AKIS </a:t>
            </a:r>
            <a:r>
              <a:rPr lang="en-US" sz="2200" spc="-1" dirty="0" err="1">
                <a:solidFill>
                  <a:srgbClr val="000000"/>
                </a:solidFill>
              </a:rPr>
              <a:t>podrška</a:t>
            </a:r>
            <a:r>
              <a:rPr lang="en-US" sz="2200" spc="-1" dirty="0">
                <a:solidFill>
                  <a:srgbClr val="000000"/>
                </a:solidFill>
              </a:rPr>
              <a:t> </a:t>
            </a:r>
            <a:r>
              <a:rPr lang="en-US" sz="2200" spc="-1" dirty="0" err="1">
                <a:solidFill>
                  <a:srgbClr val="000000"/>
                </a:solidFill>
              </a:rPr>
              <a:t>stvaranju</a:t>
            </a:r>
            <a:r>
              <a:rPr lang="en-US" sz="2200" spc="-1" dirty="0">
                <a:solidFill>
                  <a:srgbClr val="000000"/>
                </a:solidFill>
              </a:rPr>
              <a:t> </a:t>
            </a:r>
            <a:r>
              <a:rPr lang="en-US" sz="2200" spc="-1" dirty="0" err="1">
                <a:solidFill>
                  <a:srgbClr val="000000"/>
                </a:solidFill>
              </a:rPr>
              <a:t>inovacija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razmeni</a:t>
            </a:r>
            <a:r>
              <a:rPr lang="en-US" sz="2200" spc="-1" dirty="0">
                <a:solidFill>
                  <a:srgbClr val="000000"/>
                </a:solidFill>
              </a:rPr>
              <a:t> </a:t>
            </a:r>
            <a:r>
              <a:rPr lang="en-US" sz="2200" spc="-1" dirty="0" err="1">
                <a:solidFill>
                  <a:srgbClr val="000000"/>
                </a:solidFill>
              </a:rPr>
              <a:t>znanja</a:t>
            </a:r>
            <a:r>
              <a:rPr lang="en-US" sz="2200" spc="-1" dirty="0">
                <a:solidFill>
                  <a:srgbClr val="000000"/>
                </a:solidFill>
              </a:rPr>
              <a:t> </a:t>
            </a:r>
            <a:r>
              <a:rPr lang="en-US" sz="2200" spc="-1" dirty="0" err="1">
                <a:solidFill>
                  <a:srgbClr val="000000"/>
                </a:solidFill>
              </a:rPr>
              <a:t>između</a:t>
            </a:r>
            <a:r>
              <a:rPr lang="en-US" sz="2200" spc="-1" dirty="0">
                <a:solidFill>
                  <a:srgbClr val="000000"/>
                </a:solidFill>
              </a:rPr>
              <a:t> </a:t>
            </a:r>
            <a:r>
              <a:rPr lang="sr-Latn-RS" sz="2200" spc="-1" dirty="0" smtClean="0">
                <a:solidFill>
                  <a:srgbClr val="000000"/>
                </a:solidFill>
              </a:rPr>
              <a:t>polj.</a:t>
            </a:r>
            <a:r>
              <a:rPr lang="en-US" sz="2200" spc="-1" dirty="0" err="1" smtClean="0">
                <a:solidFill>
                  <a:srgbClr val="000000"/>
                </a:solidFill>
              </a:rPr>
              <a:t>savetnika</a:t>
            </a:r>
            <a:r>
              <a:rPr lang="en-US" sz="2200" spc="-1" dirty="0">
                <a:solidFill>
                  <a:srgbClr val="000000"/>
                </a:solidFill>
              </a:rPr>
              <a:t>, </a:t>
            </a:r>
            <a:r>
              <a:rPr lang="sr-Latn-RS" sz="2200" spc="-1" dirty="0" smtClean="0">
                <a:solidFill>
                  <a:srgbClr val="000000"/>
                </a:solidFill>
              </a:rPr>
              <a:t>poljoprivrednika </a:t>
            </a:r>
            <a:r>
              <a:rPr lang="en-US" sz="2200" spc="-1" dirty="0" err="1" smtClean="0">
                <a:solidFill>
                  <a:srgbClr val="000000"/>
                </a:solidFill>
              </a:rPr>
              <a:t>i</a:t>
            </a:r>
            <a:r>
              <a:rPr lang="en-US" sz="2200" spc="-1" dirty="0" smtClean="0">
                <a:solidFill>
                  <a:srgbClr val="000000"/>
                </a:solidFill>
              </a:rPr>
              <a:t> </a:t>
            </a:r>
            <a:r>
              <a:rPr lang="en-US" sz="2200" spc="-1" dirty="0" err="1" smtClean="0">
                <a:solidFill>
                  <a:srgbClr val="000000"/>
                </a:solidFill>
              </a:rPr>
              <a:t>istraživača</a:t>
            </a:r>
            <a:r>
              <a:rPr lang="en-US" sz="2200" spc="-1" dirty="0">
                <a:solidFill>
                  <a:srgbClr val="000000"/>
                </a:solidFill>
              </a:rPr>
              <a:t>, </a:t>
            </a:r>
            <a:r>
              <a:rPr lang="en-US" sz="2200" spc="-1" dirty="0" err="1">
                <a:solidFill>
                  <a:srgbClr val="000000"/>
                </a:solidFill>
              </a:rPr>
              <a:t>ruralnih</a:t>
            </a:r>
            <a:r>
              <a:rPr lang="en-US" sz="2200" spc="-1" dirty="0">
                <a:solidFill>
                  <a:srgbClr val="000000"/>
                </a:solidFill>
              </a:rPr>
              <a:t> </a:t>
            </a:r>
            <a:r>
              <a:rPr lang="en-US" sz="2200" spc="-1" dirty="0" err="1">
                <a:solidFill>
                  <a:srgbClr val="000000"/>
                </a:solidFill>
              </a:rPr>
              <a:t>mreža</a:t>
            </a:r>
            <a:r>
              <a:rPr lang="en-US" sz="2200" spc="-1" dirty="0">
                <a:solidFill>
                  <a:srgbClr val="000000"/>
                </a:solidFill>
              </a:rPr>
              <a:t>, </a:t>
            </a:r>
            <a:r>
              <a:rPr lang="en-US" sz="2200" spc="-1" dirty="0" err="1">
                <a:solidFill>
                  <a:srgbClr val="000000"/>
                </a:solidFill>
              </a:rPr>
              <a:t>nacionalnih</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regionalnih</a:t>
            </a:r>
            <a:r>
              <a:rPr lang="en-US" sz="2200" spc="-1" dirty="0">
                <a:solidFill>
                  <a:srgbClr val="000000"/>
                </a:solidFill>
              </a:rPr>
              <a:t> </a:t>
            </a:r>
            <a:r>
              <a:rPr lang="en-US" sz="2200" spc="-1" dirty="0" err="1">
                <a:solidFill>
                  <a:srgbClr val="000000"/>
                </a:solidFill>
              </a:rPr>
              <a:t>vlasti</a:t>
            </a:r>
            <a:r>
              <a:rPr lang="en-US" sz="2200" spc="-1" dirty="0">
                <a:solidFill>
                  <a:srgbClr val="000000"/>
                </a:solidFill>
              </a:rPr>
              <a:t>, </a:t>
            </a:r>
            <a:r>
              <a:rPr lang="en-US" sz="2200" spc="-1" dirty="0" err="1">
                <a:solidFill>
                  <a:srgbClr val="000000"/>
                </a:solidFill>
              </a:rPr>
              <a:t>medija</a:t>
            </a:r>
            <a:r>
              <a:rPr lang="en-US" sz="2200" spc="-1" dirty="0">
                <a:solidFill>
                  <a:srgbClr val="000000"/>
                </a:solidFill>
              </a:rPr>
              <a:t>, </a:t>
            </a:r>
            <a:r>
              <a:rPr lang="en-US" sz="2200" spc="-1" dirty="0" err="1">
                <a:solidFill>
                  <a:srgbClr val="000000"/>
                </a:solidFill>
              </a:rPr>
              <a:t>svih</a:t>
            </a:r>
            <a:r>
              <a:rPr lang="en-US" sz="2200" spc="-1" dirty="0">
                <a:solidFill>
                  <a:srgbClr val="000000"/>
                </a:solidFill>
              </a:rPr>
              <a:t> </a:t>
            </a:r>
            <a:r>
              <a:rPr lang="sr-Latn-RS" sz="2200" spc="-1" dirty="0" smtClean="0">
                <a:solidFill>
                  <a:srgbClr val="000000"/>
                </a:solidFill>
              </a:rPr>
              <a:t>aktera </a:t>
            </a:r>
            <a:r>
              <a:rPr lang="en-US" sz="2200" spc="-1" dirty="0" err="1" smtClean="0">
                <a:solidFill>
                  <a:srgbClr val="000000"/>
                </a:solidFill>
              </a:rPr>
              <a:t>uključenih</a:t>
            </a:r>
            <a:r>
              <a:rPr lang="en-US" sz="2200" spc="-1" dirty="0" smtClean="0">
                <a:solidFill>
                  <a:srgbClr val="000000"/>
                </a:solidFill>
              </a:rPr>
              <a:t> </a:t>
            </a:r>
            <a:r>
              <a:rPr lang="en-US" sz="2200" spc="-1" dirty="0">
                <a:solidFill>
                  <a:srgbClr val="000000"/>
                </a:solidFill>
              </a:rPr>
              <a:t>u </a:t>
            </a:r>
            <a:r>
              <a:rPr lang="sr-Latn-RS" sz="2200" spc="-1" dirty="0" smtClean="0">
                <a:solidFill>
                  <a:srgbClr val="000000"/>
                </a:solidFill>
              </a:rPr>
              <a:t>edukaciju </a:t>
            </a:r>
            <a:r>
              <a:rPr lang="en-US" sz="2200" spc="-1" dirty="0" err="1" smtClean="0">
                <a:solidFill>
                  <a:srgbClr val="000000"/>
                </a:solidFill>
              </a:rPr>
              <a:t>i</a:t>
            </a:r>
            <a:r>
              <a:rPr lang="sr-Latn-RS" sz="2200" spc="-1" dirty="0" smtClean="0">
                <a:solidFill>
                  <a:srgbClr val="000000"/>
                </a:solidFill>
              </a:rPr>
              <a:t> obuku</a:t>
            </a:r>
            <a:r>
              <a:rPr lang="en-US" sz="2200" spc="-1" dirty="0" smtClean="0">
                <a:solidFill>
                  <a:srgbClr val="000000"/>
                </a:solidFill>
              </a:rPr>
              <a:t>.</a:t>
            </a:r>
            <a:endParaRPr lang="sr-Latn-RS" sz="22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200" spc="-1" dirty="0">
                <a:solidFill>
                  <a:srgbClr val="000000"/>
                </a:solidFill>
              </a:rPr>
              <a:t>https://eu-cap-network.ec.europa.eu</a:t>
            </a:r>
            <a:r>
              <a:rPr lang="sr-Latn-RS" sz="2200" spc="-1" dirty="0" smtClean="0">
                <a:solidFill>
                  <a:srgbClr val="000000"/>
                </a:solidFill>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icture 1_13"/>
          <p:cNvPicPr/>
          <p:nvPr/>
        </p:nvPicPr>
        <p:blipFill>
          <a:blip r:embed="rId2"/>
          <a:stretch/>
        </p:blipFill>
        <p:spPr>
          <a:xfrm>
            <a:off x="-71640" y="0"/>
            <a:ext cx="12187080" cy="6855120"/>
          </a:xfrm>
          <a:prstGeom prst="rect">
            <a:avLst/>
          </a:prstGeom>
          <a:ln w="0">
            <a:noFill/>
          </a:ln>
        </p:spPr>
      </p:pic>
      <p:sp>
        <p:nvSpPr>
          <p:cNvPr id="108" name="CustomShape 1"/>
          <p:cNvSpPr/>
          <p:nvPr/>
        </p:nvSpPr>
        <p:spPr>
          <a:xfrm>
            <a:off x="536940" y="1705576"/>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USKLAĐIVANJE ZAKONODAVSTVA REPUBLIKE SRBIJE SA PRAVNIM TEKOVINAMA EU U POGLAVLJU 11 - POLJOPRIVREDA I RURALNI RAZVOJ</a:t>
            </a: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Prema</a:t>
            </a:r>
            <a:r>
              <a:rPr lang="en-US" sz="2200" spc="-1" dirty="0" smtClean="0">
                <a:solidFill>
                  <a:srgbClr val="000000"/>
                </a:solidFill>
              </a:rPr>
              <a:t> </a:t>
            </a:r>
            <a:r>
              <a:rPr lang="en-US" sz="2200" spc="-1" dirty="0" err="1">
                <a:solidFill>
                  <a:srgbClr val="000000"/>
                </a:solidFill>
              </a:rPr>
              <a:t>izveštaju</a:t>
            </a:r>
            <a:r>
              <a:rPr lang="en-US" sz="2200" spc="-1" dirty="0">
                <a:solidFill>
                  <a:srgbClr val="000000"/>
                </a:solidFill>
              </a:rPr>
              <a:t> </a:t>
            </a:r>
            <a:r>
              <a:rPr lang="en-US" sz="2200" spc="-1" dirty="0" err="1">
                <a:solidFill>
                  <a:srgbClr val="000000"/>
                </a:solidFill>
              </a:rPr>
              <a:t>Evropske</a:t>
            </a:r>
            <a:r>
              <a:rPr lang="en-US" sz="2200" spc="-1" dirty="0">
                <a:solidFill>
                  <a:srgbClr val="000000"/>
                </a:solidFill>
              </a:rPr>
              <a:t> </a:t>
            </a:r>
            <a:r>
              <a:rPr lang="en-US" sz="2200" spc="-1" dirty="0" err="1">
                <a:solidFill>
                  <a:srgbClr val="000000"/>
                </a:solidFill>
              </a:rPr>
              <a:t>Komisije</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smtClean="0">
                <a:solidFill>
                  <a:srgbClr val="000000"/>
                </a:solidFill>
              </a:rPr>
              <a:t>202</a:t>
            </a:r>
            <a:r>
              <a:rPr lang="sr-Latn-RS" sz="2200" spc="-1" dirty="0" smtClean="0">
                <a:solidFill>
                  <a:srgbClr val="000000"/>
                </a:solidFill>
              </a:rPr>
              <a:t>4</a:t>
            </a:r>
            <a:r>
              <a:rPr lang="en-US" sz="2200" spc="-1" dirty="0" smtClean="0">
                <a:solidFill>
                  <a:srgbClr val="000000"/>
                </a:solidFill>
              </a:rPr>
              <a:t>.god</a:t>
            </a:r>
            <a:r>
              <a:rPr lang="en-US" sz="2200" spc="-1" dirty="0">
                <a:solidFill>
                  <a:srgbClr val="000000"/>
                </a:solidFill>
              </a:rPr>
              <a:t>. </a:t>
            </a:r>
            <a:r>
              <a:rPr lang="en-US" sz="2200" spc="-1" dirty="0" err="1">
                <a:solidFill>
                  <a:srgbClr val="000000"/>
                </a:solidFill>
              </a:rPr>
              <a:t>Srbija</a:t>
            </a:r>
            <a:r>
              <a:rPr lang="en-US" sz="2200" spc="-1" dirty="0">
                <a:solidFill>
                  <a:srgbClr val="000000"/>
                </a:solidFill>
              </a:rPr>
              <a:t> je </a:t>
            </a:r>
            <a:r>
              <a:rPr lang="en-US" sz="2200" spc="-1" dirty="0" err="1">
                <a:solidFill>
                  <a:srgbClr val="000000"/>
                </a:solidFill>
              </a:rPr>
              <a:t>ostvarila</a:t>
            </a:r>
            <a:r>
              <a:rPr lang="en-US" sz="2200" spc="-1" dirty="0">
                <a:solidFill>
                  <a:srgbClr val="000000"/>
                </a:solidFill>
              </a:rPr>
              <a:t> </a:t>
            </a:r>
            <a:r>
              <a:rPr lang="en-US" sz="2200" spc="-1" dirty="0" err="1">
                <a:solidFill>
                  <a:srgbClr val="000000"/>
                </a:solidFill>
              </a:rPr>
              <a:t>određeni</a:t>
            </a:r>
            <a:r>
              <a:rPr lang="en-US" sz="2200" spc="-1" dirty="0">
                <a:solidFill>
                  <a:srgbClr val="000000"/>
                </a:solidFill>
              </a:rPr>
              <a:t> </a:t>
            </a:r>
            <a:r>
              <a:rPr lang="en-US" sz="2200" spc="-1" dirty="0" err="1">
                <a:solidFill>
                  <a:srgbClr val="000000"/>
                </a:solidFill>
              </a:rPr>
              <a:t>nivo</a:t>
            </a:r>
            <a:r>
              <a:rPr lang="en-US" sz="2200" spc="-1" dirty="0">
                <a:solidFill>
                  <a:srgbClr val="000000"/>
                </a:solidFill>
              </a:rPr>
              <a:t> </a:t>
            </a:r>
            <a:r>
              <a:rPr lang="en-US" sz="2200" spc="-1" dirty="0" err="1">
                <a:solidFill>
                  <a:srgbClr val="000000"/>
                </a:solidFill>
              </a:rPr>
              <a:t>pripremljenosti</a:t>
            </a:r>
            <a:r>
              <a:rPr lang="en-US" sz="2200" spc="-1" dirty="0">
                <a:solidFill>
                  <a:srgbClr val="000000"/>
                </a:solidFill>
              </a:rPr>
              <a:t> u </a:t>
            </a:r>
            <a:r>
              <a:rPr lang="en-US" sz="2200" spc="-1" dirty="0" err="1">
                <a:solidFill>
                  <a:srgbClr val="000000"/>
                </a:solidFill>
              </a:rPr>
              <a:t>pogledu</a:t>
            </a:r>
            <a:r>
              <a:rPr lang="en-US" sz="2200" spc="-1" dirty="0">
                <a:solidFill>
                  <a:srgbClr val="000000"/>
                </a:solidFill>
              </a:rPr>
              <a:t> </a:t>
            </a:r>
            <a:r>
              <a:rPr lang="en-US" sz="2200" spc="-1" dirty="0" err="1">
                <a:solidFill>
                  <a:srgbClr val="000000"/>
                </a:solidFill>
              </a:rPr>
              <a:t>poljoprivrede</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ruralnog</a:t>
            </a:r>
            <a:r>
              <a:rPr lang="en-US" sz="2200" spc="-1" dirty="0">
                <a:solidFill>
                  <a:srgbClr val="000000"/>
                </a:solidFill>
              </a:rPr>
              <a:t> </a:t>
            </a:r>
            <a:r>
              <a:rPr lang="en-US" sz="2200" spc="-1" dirty="0" err="1">
                <a:solidFill>
                  <a:srgbClr val="000000"/>
                </a:solidFill>
              </a:rPr>
              <a:t>razvoja</a:t>
            </a:r>
            <a:r>
              <a:rPr lang="en-US" sz="2200" spc="-1" dirty="0">
                <a:solidFill>
                  <a:srgbClr val="000000"/>
                </a:solidFill>
              </a:rPr>
              <a:t>. </a:t>
            </a: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Srbija</a:t>
            </a:r>
            <a:r>
              <a:rPr lang="en-US" sz="2200" spc="-1" dirty="0">
                <a:solidFill>
                  <a:srgbClr val="000000"/>
                </a:solidFill>
              </a:rPr>
              <a:t> </a:t>
            </a:r>
            <a:r>
              <a:rPr lang="en-US" sz="2200" spc="-1" dirty="0" err="1">
                <a:solidFill>
                  <a:srgbClr val="000000"/>
                </a:solidFill>
              </a:rPr>
              <a:t>još</a:t>
            </a:r>
            <a:r>
              <a:rPr lang="en-US" sz="2200" spc="-1" dirty="0">
                <a:solidFill>
                  <a:srgbClr val="000000"/>
                </a:solidFill>
              </a:rPr>
              <a:t> </a:t>
            </a:r>
            <a:r>
              <a:rPr lang="en-US" sz="2200" spc="-1" dirty="0" err="1">
                <a:solidFill>
                  <a:srgbClr val="000000"/>
                </a:solidFill>
              </a:rPr>
              <a:t>nije</a:t>
            </a:r>
            <a:r>
              <a:rPr lang="en-US" sz="2200" spc="-1" dirty="0">
                <a:solidFill>
                  <a:srgbClr val="000000"/>
                </a:solidFill>
              </a:rPr>
              <a:t> </a:t>
            </a:r>
            <a:r>
              <a:rPr lang="en-US" sz="2200" spc="-1" dirty="0" err="1">
                <a:solidFill>
                  <a:srgbClr val="000000"/>
                </a:solidFill>
              </a:rPr>
              <a:t>usvojila</a:t>
            </a:r>
            <a:r>
              <a:rPr lang="en-US" sz="2200" spc="-1" dirty="0">
                <a:solidFill>
                  <a:srgbClr val="000000"/>
                </a:solidFill>
              </a:rPr>
              <a:t> </a:t>
            </a:r>
            <a:r>
              <a:rPr lang="en-US" sz="2200" spc="-1" dirty="0" err="1">
                <a:solidFill>
                  <a:srgbClr val="000000"/>
                </a:solidFill>
              </a:rPr>
              <a:t>Nacionalni</a:t>
            </a:r>
            <a:r>
              <a:rPr lang="en-US" sz="2200" spc="-1" dirty="0">
                <a:solidFill>
                  <a:srgbClr val="000000"/>
                </a:solidFill>
              </a:rPr>
              <a:t> program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poljoprivredu</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ruralni</a:t>
            </a:r>
            <a:r>
              <a:rPr lang="en-US" sz="2200" spc="-1" dirty="0">
                <a:solidFill>
                  <a:srgbClr val="000000"/>
                </a:solidFill>
              </a:rPr>
              <a:t> </a:t>
            </a:r>
            <a:r>
              <a:rPr lang="en-US" sz="2200" spc="-1" dirty="0" err="1">
                <a:solidFill>
                  <a:srgbClr val="000000"/>
                </a:solidFill>
              </a:rPr>
              <a:t>razvoj</a:t>
            </a:r>
            <a:r>
              <a:rPr lang="en-US" sz="2200" spc="-1" dirty="0">
                <a:solidFill>
                  <a:srgbClr val="000000"/>
                </a:solidFill>
              </a:rPr>
              <a:t> </a:t>
            </a:r>
            <a:r>
              <a:rPr lang="en-US" sz="2200" spc="-1" dirty="0" err="1">
                <a:solidFill>
                  <a:srgbClr val="000000"/>
                </a:solidFill>
              </a:rPr>
              <a:t>za</a:t>
            </a:r>
            <a:r>
              <a:rPr lang="en-US" sz="2200" spc="-1" dirty="0">
                <a:solidFill>
                  <a:srgbClr val="000000"/>
                </a:solidFill>
              </a:rPr>
              <a:t> period 2022-2024. </a:t>
            </a: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Nacionalna</a:t>
            </a:r>
            <a:r>
              <a:rPr lang="en-US" sz="2200" spc="-1" dirty="0" smtClean="0">
                <a:solidFill>
                  <a:srgbClr val="000000"/>
                </a:solidFill>
              </a:rPr>
              <a:t> </a:t>
            </a:r>
            <a:r>
              <a:rPr lang="en-US" sz="2200" spc="-1" dirty="0" err="1">
                <a:solidFill>
                  <a:srgbClr val="000000"/>
                </a:solidFill>
              </a:rPr>
              <a:t>strategija</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poljoprivredu</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ruralni</a:t>
            </a:r>
            <a:r>
              <a:rPr lang="en-US" sz="2200" spc="-1" dirty="0">
                <a:solidFill>
                  <a:srgbClr val="000000"/>
                </a:solidFill>
              </a:rPr>
              <a:t> </a:t>
            </a:r>
            <a:r>
              <a:rPr lang="en-US" sz="2200" spc="-1" dirty="0" err="1">
                <a:solidFill>
                  <a:srgbClr val="000000"/>
                </a:solidFill>
              </a:rPr>
              <a:t>razvoj</a:t>
            </a:r>
            <a:r>
              <a:rPr lang="en-US" sz="2200" spc="-1" dirty="0">
                <a:solidFill>
                  <a:srgbClr val="000000"/>
                </a:solidFill>
              </a:rPr>
              <a:t> </a:t>
            </a:r>
            <a:r>
              <a:rPr lang="en-US" sz="2200" spc="-1" dirty="0" err="1">
                <a:solidFill>
                  <a:srgbClr val="000000"/>
                </a:solidFill>
              </a:rPr>
              <a:t>koja</a:t>
            </a:r>
            <a:r>
              <a:rPr lang="en-US" sz="2200" spc="-1" dirty="0">
                <a:solidFill>
                  <a:srgbClr val="000000"/>
                </a:solidFill>
              </a:rPr>
              <a:t> </a:t>
            </a:r>
            <a:r>
              <a:rPr lang="en-US" sz="2200" spc="-1" dirty="0" err="1">
                <a:solidFill>
                  <a:srgbClr val="000000"/>
                </a:solidFill>
              </a:rPr>
              <a:t>pokriva</a:t>
            </a:r>
            <a:r>
              <a:rPr lang="en-US" sz="2200" spc="-1" dirty="0">
                <a:solidFill>
                  <a:srgbClr val="000000"/>
                </a:solidFill>
              </a:rPr>
              <a:t> period 2025-2032. </a:t>
            </a:r>
            <a:r>
              <a:rPr lang="sr-Latn-RS" sz="2200" spc="-1" dirty="0" smtClean="0">
                <a:solidFill>
                  <a:srgbClr val="000000"/>
                </a:solidFill>
              </a:rPr>
              <a:t>godine treba da bude usvojena.</a:t>
            </a:r>
            <a:endParaRPr lang="en-US" sz="22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Implementacija</a:t>
            </a:r>
            <a:r>
              <a:rPr lang="en-US" sz="2200" spc="-1" dirty="0">
                <a:solidFill>
                  <a:srgbClr val="000000"/>
                </a:solidFill>
              </a:rPr>
              <a:t> </a:t>
            </a:r>
            <a:r>
              <a:rPr lang="en-US" sz="2200" spc="-1" dirty="0" err="1">
                <a:solidFill>
                  <a:srgbClr val="000000"/>
                </a:solidFill>
              </a:rPr>
              <a:t>Akcionog</a:t>
            </a:r>
            <a:r>
              <a:rPr lang="en-US" sz="2200" spc="-1" dirty="0">
                <a:solidFill>
                  <a:srgbClr val="000000"/>
                </a:solidFill>
              </a:rPr>
              <a:t> </a:t>
            </a:r>
            <a:r>
              <a:rPr lang="en-US" sz="2200" spc="-1" dirty="0" err="1">
                <a:solidFill>
                  <a:srgbClr val="000000"/>
                </a:solidFill>
              </a:rPr>
              <a:t>plana</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usklađivanje</a:t>
            </a:r>
            <a:r>
              <a:rPr lang="en-US" sz="2200" spc="-1" dirty="0">
                <a:solidFill>
                  <a:srgbClr val="000000"/>
                </a:solidFill>
              </a:rPr>
              <a:t> </a:t>
            </a:r>
            <a:r>
              <a:rPr lang="en-US" sz="2200" spc="-1" dirty="0" err="1">
                <a:solidFill>
                  <a:srgbClr val="000000"/>
                </a:solidFill>
              </a:rPr>
              <a:t>sa</a:t>
            </a:r>
            <a:r>
              <a:rPr lang="en-US" sz="2200" spc="-1" dirty="0">
                <a:solidFill>
                  <a:srgbClr val="000000"/>
                </a:solidFill>
              </a:rPr>
              <a:t> </a:t>
            </a:r>
            <a:r>
              <a:rPr lang="en-US" sz="2200" spc="-1" dirty="0" err="1">
                <a:solidFill>
                  <a:srgbClr val="000000"/>
                </a:solidFill>
              </a:rPr>
              <a:t>pravnim</a:t>
            </a:r>
            <a:r>
              <a:rPr lang="en-US" sz="2200" spc="-1" dirty="0">
                <a:solidFill>
                  <a:srgbClr val="000000"/>
                </a:solidFill>
              </a:rPr>
              <a:t> </a:t>
            </a:r>
            <a:r>
              <a:rPr lang="en-US" sz="2200" spc="-1" dirty="0" err="1">
                <a:solidFill>
                  <a:srgbClr val="000000"/>
                </a:solidFill>
              </a:rPr>
              <a:t>tekovinama</a:t>
            </a:r>
            <a:r>
              <a:rPr lang="en-US" sz="2200" spc="-1" dirty="0">
                <a:solidFill>
                  <a:srgbClr val="000000"/>
                </a:solidFill>
              </a:rPr>
              <a:t> EU o </a:t>
            </a:r>
            <a:r>
              <a:rPr lang="en-US" sz="2200" spc="-1" dirty="0" err="1">
                <a:solidFill>
                  <a:srgbClr val="000000"/>
                </a:solidFill>
              </a:rPr>
              <a:t>poljoprivredi</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ruralnom</a:t>
            </a:r>
            <a:r>
              <a:rPr lang="en-US" sz="2200" spc="-1" dirty="0">
                <a:solidFill>
                  <a:srgbClr val="000000"/>
                </a:solidFill>
              </a:rPr>
              <a:t> </a:t>
            </a:r>
            <a:r>
              <a:rPr lang="en-US" sz="2200" spc="-1" dirty="0" err="1" smtClean="0">
                <a:solidFill>
                  <a:srgbClr val="000000"/>
                </a:solidFill>
              </a:rPr>
              <a:t>razvoju</a:t>
            </a:r>
            <a:r>
              <a:rPr lang="sr-Latn-RS" sz="2200" spc="-1" dirty="0" smtClean="0">
                <a:solidFill>
                  <a:srgbClr val="000000"/>
                </a:solidFill>
              </a:rPr>
              <a:t> </a:t>
            </a:r>
            <a:r>
              <a:rPr lang="en-US" sz="2200" spc="-1" dirty="0" err="1" smtClean="0">
                <a:solidFill>
                  <a:srgbClr val="000000"/>
                </a:solidFill>
              </a:rPr>
              <a:t>treba</a:t>
            </a:r>
            <a:r>
              <a:rPr lang="en-US" sz="2200" spc="-1" dirty="0" smtClean="0">
                <a:solidFill>
                  <a:srgbClr val="000000"/>
                </a:solidFill>
              </a:rPr>
              <a:t> </a:t>
            </a:r>
            <a:r>
              <a:rPr lang="en-US" sz="2200" spc="-1" dirty="0">
                <a:solidFill>
                  <a:srgbClr val="000000"/>
                </a:solidFill>
              </a:rPr>
              <a:t>da </a:t>
            </a:r>
            <a:r>
              <a:rPr lang="en-US" sz="2200" spc="-1" dirty="0" err="1">
                <a:solidFill>
                  <a:srgbClr val="000000"/>
                </a:solidFill>
              </a:rPr>
              <a:t>pokaže</a:t>
            </a:r>
            <a:r>
              <a:rPr lang="en-US" sz="2200" spc="-1" dirty="0">
                <a:solidFill>
                  <a:srgbClr val="000000"/>
                </a:solidFill>
              </a:rPr>
              <a:t> </a:t>
            </a:r>
            <a:r>
              <a:rPr lang="en-US" sz="2200" spc="-1" dirty="0" err="1">
                <a:solidFill>
                  <a:srgbClr val="000000"/>
                </a:solidFill>
              </a:rPr>
              <a:t>napredak</a:t>
            </a:r>
            <a:r>
              <a:rPr lang="en-US" sz="2200" spc="-1" dirty="0">
                <a:solidFill>
                  <a:srgbClr val="000000"/>
                </a:solidFill>
              </a:rPr>
              <a:t>.</a:t>
            </a:r>
          </a:p>
          <a:p>
            <a:pPr marL="342900" indent="-342900">
              <a:lnSpc>
                <a:spcPct val="90000"/>
              </a:lnSpc>
              <a:spcBef>
                <a:spcPts val="1001"/>
              </a:spcBef>
              <a:buFont typeface="Arial" panose="020B0604020202020204" pitchFamily="34" charset="0"/>
              <a:buChar char="•"/>
              <a:tabLst>
                <a:tab pos="0" algn="l"/>
              </a:tabLst>
            </a:pPr>
            <a:endParaRPr lang="en-US" sz="2400" spc="-1" dirty="0">
              <a:solidFill>
                <a:srgbClr val="000000"/>
              </a:solidFill>
            </a:endParaRPr>
          </a:p>
          <a:p>
            <a:pPr>
              <a:lnSpc>
                <a:spcPct val="90000"/>
              </a:lnSpc>
              <a:spcBef>
                <a:spcPts val="1001"/>
              </a:spcBef>
              <a:tabLst>
                <a:tab pos="0" algn="l"/>
              </a:tabLst>
            </a:pPr>
            <a:endParaRPr lang="en-US" sz="2600" b="0" strike="noStrike" spc="-1" dirty="0">
              <a:latin typeface="Arial"/>
            </a:endParaRPr>
          </a:p>
          <a:p>
            <a:pPr>
              <a:lnSpc>
                <a:spcPct val="90000"/>
              </a:lnSpc>
              <a:spcBef>
                <a:spcPts val="1001"/>
              </a:spcBef>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1_16"/>
          <p:cNvPicPr/>
          <p:nvPr/>
        </p:nvPicPr>
        <p:blipFill>
          <a:blip r:embed="rId2"/>
          <a:stretch/>
        </p:blipFill>
        <p:spPr>
          <a:xfrm>
            <a:off x="-58484" y="0"/>
            <a:ext cx="12187080" cy="6855120"/>
          </a:xfrm>
          <a:prstGeom prst="rect">
            <a:avLst/>
          </a:prstGeom>
          <a:ln w="0">
            <a:noFill/>
          </a:ln>
        </p:spPr>
      </p:pic>
      <p:sp>
        <p:nvSpPr>
          <p:cNvPr id="110" name="CustomShape 1"/>
          <p:cNvSpPr/>
          <p:nvPr/>
        </p:nvSpPr>
        <p:spPr>
          <a:xfrm>
            <a:off x="388127" y="1697232"/>
            <a:ext cx="11512230" cy="3881688"/>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lvl="0" algn="ctr">
              <a:lnSpc>
                <a:spcPct val="90000"/>
              </a:lnSpc>
              <a:spcBef>
                <a:spcPts val="1001"/>
              </a:spcBef>
              <a:tabLst>
                <a:tab pos="0" algn="l"/>
              </a:tabLst>
            </a:pPr>
            <a:r>
              <a:rPr lang="sr-Latn-RS" sz="2800" b="1" spc="-1" dirty="0">
                <a:solidFill>
                  <a:srgbClr val="000000"/>
                </a:solidFill>
              </a:rPr>
              <a:t>USKLAĐIVANJE ZAKONODAVSTVA REPUBLIKE SRBIJE SA PRAVNIM TEKOVINAMA EU U POGLAVLJU 11 - POLJOPRIVREDA I RURALNI </a:t>
            </a:r>
            <a:r>
              <a:rPr lang="sr-Latn-RS" sz="2800" b="1" spc="-1" dirty="0" smtClean="0">
                <a:solidFill>
                  <a:srgbClr val="000000"/>
                </a:solidFill>
              </a:rPr>
              <a:t>RAZVOJ</a:t>
            </a:r>
            <a:endParaRPr lang="en-US" sz="2800" b="0" strike="noStrike" spc="-1" dirty="0">
              <a:latin typeface="Arial"/>
            </a:endParaRP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Dodatni </a:t>
            </a:r>
            <a:r>
              <a:rPr lang="en-US" sz="2200" spc="-1" dirty="0" err="1" smtClean="0">
                <a:solidFill>
                  <a:srgbClr val="000000"/>
                </a:solidFill>
              </a:rPr>
              <a:t>napred</a:t>
            </a:r>
            <a:r>
              <a:rPr lang="sr-Latn-RS" sz="2200" spc="-1" dirty="0" smtClean="0">
                <a:solidFill>
                  <a:srgbClr val="000000"/>
                </a:solidFill>
              </a:rPr>
              <a:t>ak</a:t>
            </a:r>
            <a:r>
              <a:rPr lang="en-US" sz="2200" spc="-1" dirty="0" smtClean="0">
                <a:solidFill>
                  <a:srgbClr val="000000"/>
                </a:solidFill>
              </a:rPr>
              <a:t> </a:t>
            </a:r>
            <a:r>
              <a:rPr lang="en-US" sz="2200" spc="-1" dirty="0">
                <a:solidFill>
                  <a:srgbClr val="000000"/>
                </a:solidFill>
              </a:rPr>
              <a:t>u </a:t>
            </a:r>
            <a:r>
              <a:rPr lang="en-US" sz="2200" spc="-1" dirty="0" err="1">
                <a:solidFill>
                  <a:srgbClr val="000000"/>
                </a:solidFill>
              </a:rPr>
              <a:t>uspostavljanju</a:t>
            </a:r>
            <a:r>
              <a:rPr lang="en-US" sz="2200" spc="-1" dirty="0">
                <a:solidFill>
                  <a:srgbClr val="000000"/>
                </a:solidFill>
              </a:rPr>
              <a:t> </a:t>
            </a:r>
            <a:r>
              <a:rPr lang="en-US" sz="2200" spc="-1" dirty="0" err="1">
                <a:solidFill>
                  <a:srgbClr val="000000"/>
                </a:solidFill>
              </a:rPr>
              <a:t>integrisanog</a:t>
            </a:r>
            <a:r>
              <a:rPr lang="en-US" sz="2200" spc="-1" dirty="0">
                <a:solidFill>
                  <a:srgbClr val="000000"/>
                </a:solidFill>
              </a:rPr>
              <a:t> </a:t>
            </a:r>
            <a:r>
              <a:rPr lang="en-US" sz="2200" spc="-1" dirty="0" err="1">
                <a:solidFill>
                  <a:srgbClr val="000000"/>
                </a:solidFill>
              </a:rPr>
              <a:t>sistema</a:t>
            </a:r>
            <a:r>
              <a:rPr lang="en-US" sz="2200" spc="-1" dirty="0">
                <a:solidFill>
                  <a:srgbClr val="000000"/>
                </a:solidFill>
              </a:rPr>
              <a:t> </a:t>
            </a:r>
            <a:r>
              <a:rPr lang="en-US" sz="2200" spc="-1" dirty="0" err="1">
                <a:solidFill>
                  <a:srgbClr val="000000"/>
                </a:solidFill>
              </a:rPr>
              <a:t>upravljanja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kontrole</a:t>
            </a:r>
            <a:r>
              <a:rPr lang="en-US" sz="2200" spc="-1" dirty="0">
                <a:solidFill>
                  <a:srgbClr val="000000"/>
                </a:solidFill>
              </a:rPr>
              <a:t> (IACS). </a:t>
            </a: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Razvoj</a:t>
            </a:r>
            <a:r>
              <a:rPr lang="en-US" sz="2200" spc="-1" dirty="0">
                <a:solidFill>
                  <a:srgbClr val="000000"/>
                </a:solidFill>
              </a:rPr>
              <a:t> </a:t>
            </a:r>
            <a:r>
              <a:rPr lang="en-US" sz="2200" spc="-1" dirty="0" err="1">
                <a:solidFill>
                  <a:srgbClr val="000000"/>
                </a:solidFill>
              </a:rPr>
              <a:t>softvera</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sistem</a:t>
            </a:r>
            <a:r>
              <a:rPr lang="en-US" sz="2200" spc="-1" dirty="0">
                <a:solidFill>
                  <a:srgbClr val="000000"/>
                </a:solidFill>
              </a:rPr>
              <a:t> </a:t>
            </a:r>
            <a:r>
              <a:rPr lang="en-US" sz="2200" spc="-1" dirty="0" err="1">
                <a:solidFill>
                  <a:srgbClr val="000000"/>
                </a:solidFill>
              </a:rPr>
              <a:t>identifikacije</a:t>
            </a:r>
            <a:r>
              <a:rPr lang="en-US" sz="2200" spc="-1" dirty="0">
                <a:solidFill>
                  <a:srgbClr val="000000"/>
                </a:solidFill>
              </a:rPr>
              <a:t> </a:t>
            </a:r>
            <a:r>
              <a:rPr lang="en-US" sz="2200" spc="-1" dirty="0" err="1">
                <a:solidFill>
                  <a:srgbClr val="000000"/>
                </a:solidFill>
              </a:rPr>
              <a:t>zemljišnih</a:t>
            </a:r>
            <a:r>
              <a:rPr lang="en-US" sz="2200" spc="-1" dirty="0">
                <a:solidFill>
                  <a:srgbClr val="000000"/>
                </a:solidFill>
              </a:rPr>
              <a:t> </a:t>
            </a:r>
            <a:r>
              <a:rPr lang="en-US" sz="2200" spc="-1" dirty="0" err="1">
                <a:solidFill>
                  <a:srgbClr val="000000"/>
                </a:solidFill>
              </a:rPr>
              <a:t>parcela</a:t>
            </a:r>
            <a:r>
              <a:rPr lang="en-US" sz="2200" spc="-1" dirty="0">
                <a:solidFill>
                  <a:srgbClr val="000000"/>
                </a:solidFill>
              </a:rPr>
              <a:t> (LPIS) mora </a:t>
            </a:r>
            <a:r>
              <a:rPr lang="sr-Latn-RS" sz="2200" spc="-1" dirty="0" smtClean="0">
                <a:solidFill>
                  <a:srgbClr val="000000"/>
                </a:solidFill>
              </a:rPr>
              <a:t>se </a:t>
            </a:r>
            <a:r>
              <a:rPr lang="en-US" sz="2200" spc="-1" dirty="0" err="1" smtClean="0">
                <a:solidFill>
                  <a:srgbClr val="000000"/>
                </a:solidFill>
              </a:rPr>
              <a:t>završ</a:t>
            </a:r>
            <a:r>
              <a:rPr lang="sr-Latn-RS" sz="2200" spc="-1" dirty="0" smtClean="0">
                <a:solidFill>
                  <a:srgbClr val="000000"/>
                </a:solidFill>
              </a:rPr>
              <a:t>iti.</a:t>
            </a:r>
            <a:endParaRPr lang="en-US" sz="22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Veličina</a:t>
            </a:r>
            <a:r>
              <a:rPr lang="en-US" sz="2200" spc="-1" dirty="0">
                <a:solidFill>
                  <a:srgbClr val="000000"/>
                </a:solidFill>
              </a:rPr>
              <a:t> </a:t>
            </a:r>
            <a:r>
              <a:rPr lang="en-US" sz="2200" spc="-1" dirty="0" err="1">
                <a:solidFill>
                  <a:srgbClr val="000000"/>
                </a:solidFill>
              </a:rPr>
              <a:t>uzorka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kvalitet</a:t>
            </a:r>
            <a:r>
              <a:rPr lang="en-US" sz="2200" spc="-1" dirty="0">
                <a:solidFill>
                  <a:srgbClr val="000000"/>
                </a:solidFill>
              </a:rPr>
              <a:t> </a:t>
            </a:r>
            <a:r>
              <a:rPr lang="en-US" sz="2200" spc="-1" dirty="0" err="1">
                <a:solidFill>
                  <a:srgbClr val="000000"/>
                </a:solidFill>
              </a:rPr>
              <a:t>podataka</a:t>
            </a:r>
            <a:r>
              <a:rPr lang="en-US" sz="2200" spc="-1" dirty="0">
                <a:solidFill>
                  <a:srgbClr val="000000"/>
                </a:solidFill>
              </a:rPr>
              <a:t> </a:t>
            </a:r>
            <a:r>
              <a:rPr lang="en-US" sz="2200" spc="-1" dirty="0" err="1">
                <a:solidFill>
                  <a:srgbClr val="000000"/>
                </a:solidFill>
              </a:rPr>
              <a:t>uspostavljene</a:t>
            </a:r>
            <a:r>
              <a:rPr lang="en-US" sz="2200" spc="-1" dirty="0">
                <a:solidFill>
                  <a:srgbClr val="000000"/>
                </a:solidFill>
              </a:rPr>
              <a:t> </a:t>
            </a:r>
            <a:r>
              <a:rPr lang="en-US" sz="2200" spc="-1" dirty="0" err="1">
                <a:solidFill>
                  <a:srgbClr val="000000"/>
                </a:solidFill>
              </a:rPr>
              <a:t>mreže</a:t>
            </a:r>
            <a:r>
              <a:rPr lang="en-US" sz="2200" spc="-1" dirty="0">
                <a:solidFill>
                  <a:srgbClr val="000000"/>
                </a:solidFill>
              </a:rPr>
              <a:t> </a:t>
            </a:r>
            <a:r>
              <a:rPr lang="en-US" sz="2200" spc="-1" dirty="0" err="1">
                <a:solidFill>
                  <a:srgbClr val="000000"/>
                </a:solidFill>
              </a:rPr>
              <a:t>računovodstvenih</a:t>
            </a:r>
            <a:r>
              <a:rPr lang="en-US" sz="2200" spc="-1" dirty="0">
                <a:solidFill>
                  <a:srgbClr val="000000"/>
                </a:solidFill>
              </a:rPr>
              <a:t> </a:t>
            </a:r>
            <a:r>
              <a:rPr lang="en-US" sz="2200" spc="-1" dirty="0" err="1">
                <a:solidFill>
                  <a:srgbClr val="000000"/>
                </a:solidFill>
              </a:rPr>
              <a:t>podataka</a:t>
            </a:r>
            <a:r>
              <a:rPr lang="en-US" sz="2200" spc="-1" dirty="0">
                <a:solidFill>
                  <a:srgbClr val="000000"/>
                </a:solidFill>
              </a:rPr>
              <a:t> </a:t>
            </a:r>
            <a:r>
              <a:rPr lang="en-US" sz="2200" spc="-1" dirty="0" err="1">
                <a:solidFill>
                  <a:srgbClr val="000000"/>
                </a:solidFill>
              </a:rPr>
              <a:t>na</a:t>
            </a:r>
            <a:r>
              <a:rPr lang="en-US" sz="2200" spc="-1" dirty="0">
                <a:solidFill>
                  <a:srgbClr val="000000"/>
                </a:solidFill>
              </a:rPr>
              <a:t> </a:t>
            </a:r>
            <a:r>
              <a:rPr lang="en-US" sz="2200" spc="-1" dirty="0" err="1">
                <a:solidFill>
                  <a:srgbClr val="000000"/>
                </a:solidFill>
              </a:rPr>
              <a:t>polj.gazdinstvima</a:t>
            </a:r>
            <a:r>
              <a:rPr lang="en-US" sz="2200" spc="-1" dirty="0">
                <a:solidFill>
                  <a:srgbClr val="000000"/>
                </a:solidFill>
              </a:rPr>
              <a:t> (FADN) </a:t>
            </a:r>
            <a:r>
              <a:rPr lang="en-US" sz="2200" spc="-1" dirty="0" err="1">
                <a:solidFill>
                  <a:srgbClr val="000000"/>
                </a:solidFill>
              </a:rPr>
              <a:t>treba</a:t>
            </a:r>
            <a:r>
              <a:rPr lang="en-US" sz="2200" spc="-1" dirty="0">
                <a:solidFill>
                  <a:srgbClr val="000000"/>
                </a:solidFill>
              </a:rPr>
              <a:t> </a:t>
            </a:r>
            <a:r>
              <a:rPr lang="en-US" sz="2200" spc="-1" dirty="0" err="1">
                <a:solidFill>
                  <a:srgbClr val="000000"/>
                </a:solidFill>
              </a:rPr>
              <a:t>dalje</a:t>
            </a:r>
            <a:r>
              <a:rPr lang="en-US" sz="2200" spc="-1" dirty="0">
                <a:solidFill>
                  <a:srgbClr val="000000"/>
                </a:solidFill>
              </a:rPr>
              <a:t> da se </a:t>
            </a:r>
            <a:r>
              <a:rPr lang="en-US" sz="2200" spc="-1" dirty="0" err="1" smtClean="0">
                <a:solidFill>
                  <a:srgbClr val="000000"/>
                </a:solidFill>
              </a:rPr>
              <a:t>poboljšaju</a:t>
            </a:r>
            <a:r>
              <a:rPr lang="sr-Latn-RS" sz="2200" spc="-1" dirty="0" smtClean="0">
                <a:solidFill>
                  <a:srgbClr val="000000"/>
                </a:solidFill>
              </a:rPr>
              <a:t>.</a:t>
            </a:r>
            <a:endParaRPr lang="sr-Latn-RS" sz="22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200" spc="-1" dirty="0">
                <a:solidFill>
                  <a:srgbClr val="000000"/>
                </a:solidFill>
              </a:rPr>
              <a:t>P</a:t>
            </a:r>
            <a:r>
              <a:rPr lang="en-US" sz="2200" spc="-1" dirty="0" err="1" smtClean="0">
                <a:solidFill>
                  <a:srgbClr val="000000"/>
                </a:solidFill>
              </a:rPr>
              <a:t>rikupljanje</a:t>
            </a:r>
            <a:r>
              <a:rPr lang="en-US" sz="2200" spc="-1" dirty="0" smtClean="0">
                <a:solidFill>
                  <a:srgbClr val="000000"/>
                </a:solidFill>
              </a:rPr>
              <a:t> </a:t>
            </a:r>
            <a:r>
              <a:rPr lang="en-US" sz="2200" spc="-1" dirty="0" err="1">
                <a:solidFill>
                  <a:srgbClr val="000000"/>
                </a:solidFill>
              </a:rPr>
              <a:t>podataka</a:t>
            </a:r>
            <a:r>
              <a:rPr lang="en-US" sz="2200" spc="-1" dirty="0">
                <a:solidFill>
                  <a:srgbClr val="000000"/>
                </a:solidFill>
              </a:rPr>
              <a:t> </a:t>
            </a:r>
            <a:r>
              <a:rPr lang="sr-Latn-RS" sz="2200" spc="-1" dirty="0" smtClean="0">
                <a:solidFill>
                  <a:srgbClr val="000000"/>
                </a:solidFill>
              </a:rPr>
              <a:t>treba da obuhvati </a:t>
            </a:r>
            <a:r>
              <a:rPr lang="en-US" sz="2200" spc="-1" dirty="0" err="1" smtClean="0">
                <a:solidFill>
                  <a:srgbClr val="000000"/>
                </a:solidFill>
              </a:rPr>
              <a:t>ekološka</a:t>
            </a:r>
            <a:r>
              <a:rPr lang="en-US" sz="2200" spc="-1" dirty="0" smtClean="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socijalna</a:t>
            </a:r>
            <a:r>
              <a:rPr lang="en-US" sz="2200" spc="-1" dirty="0">
                <a:solidFill>
                  <a:srgbClr val="000000"/>
                </a:solidFill>
              </a:rPr>
              <a:t> </a:t>
            </a:r>
            <a:r>
              <a:rPr lang="en-US" sz="2200" spc="-1" dirty="0" err="1">
                <a:solidFill>
                  <a:srgbClr val="000000"/>
                </a:solidFill>
              </a:rPr>
              <a:t>pitanja</a:t>
            </a:r>
            <a:r>
              <a:rPr lang="en-US" sz="2200" spc="-1" dirty="0">
                <a:solidFill>
                  <a:srgbClr val="000000"/>
                </a:solidFill>
              </a:rPr>
              <a:t> u </a:t>
            </a:r>
            <a:r>
              <a:rPr lang="en-US" sz="2200" spc="-1" dirty="0" err="1">
                <a:solidFill>
                  <a:srgbClr val="000000"/>
                </a:solidFill>
              </a:rPr>
              <a:t>skladu</a:t>
            </a:r>
            <a:r>
              <a:rPr lang="en-US" sz="2200" spc="-1" dirty="0">
                <a:solidFill>
                  <a:srgbClr val="000000"/>
                </a:solidFill>
              </a:rPr>
              <a:t> </a:t>
            </a:r>
            <a:r>
              <a:rPr lang="en-US" sz="2200" spc="-1" dirty="0" err="1">
                <a:solidFill>
                  <a:srgbClr val="000000"/>
                </a:solidFill>
              </a:rPr>
              <a:t>sa</a:t>
            </a:r>
            <a:r>
              <a:rPr lang="en-US" sz="2200" spc="-1" dirty="0">
                <a:solidFill>
                  <a:srgbClr val="000000"/>
                </a:solidFill>
              </a:rPr>
              <a:t> </a:t>
            </a:r>
            <a:r>
              <a:rPr lang="sr-Latn-RS" sz="2200" spc="-1" dirty="0" smtClean="0">
                <a:solidFill>
                  <a:srgbClr val="000000"/>
                </a:solidFill>
              </a:rPr>
              <a:t>preporukama </a:t>
            </a:r>
            <a:r>
              <a:rPr lang="en-US" sz="2200" spc="-1" dirty="0" smtClean="0">
                <a:solidFill>
                  <a:srgbClr val="000000"/>
                </a:solidFill>
              </a:rPr>
              <a:t>EU</a:t>
            </a:r>
            <a:r>
              <a:rPr lang="en-US" sz="2200" spc="-1" dirty="0">
                <a:solidFill>
                  <a:srgbClr val="000000"/>
                </a:solidFill>
              </a:rPr>
              <a:t>. </a:t>
            </a:r>
            <a:endParaRPr lang="sr-Latn-RS" sz="22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smtClean="0">
                <a:solidFill>
                  <a:srgbClr val="000000"/>
                </a:solidFill>
              </a:rPr>
              <a:t>U </a:t>
            </a:r>
            <a:r>
              <a:rPr lang="en-US" sz="2200" spc="-1" dirty="0" err="1">
                <a:solidFill>
                  <a:srgbClr val="000000"/>
                </a:solidFill>
              </a:rPr>
              <a:t>oblasti</a:t>
            </a:r>
            <a:r>
              <a:rPr lang="en-US" sz="2200" spc="-1" dirty="0">
                <a:solidFill>
                  <a:srgbClr val="000000"/>
                </a:solidFill>
              </a:rPr>
              <a:t> </a:t>
            </a:r>
            <a:r>
              <a:rPr lang="en-US" sz="2200" spc="-1" dirty="0" err="1">
                <a:solidFill>
                  <a:srgbClr val="000000"/>
                </a:solidFill>
              </a:rPr>
              <a:t>zajedničke</a:t>
            </a:r>
            <a:r>
              <a:rPr lang="en-US" sz="2200" spc="-1" dirty="0">
                <a:solidFill>
                  <a:srgbClr val="000000"/>
                </a:solidFill>
              </a:rPr>
              <a:t> </a:t>
            </a:r>
            <a:r>
              <a:rPr lang="en-US" sz="2200" spc="-1" dirty="0" err="1">
                <a:solidFill>
                  <a:srgbClr val="000000"/>
                </a:solidFill>
              </a:rPr>
              <a:t>organizacije</a:t>
            </a:r>
            <a:r>
              <a:rPr lang="en-US" sz="2200" spc="-1" dirty="0">
                <a:solidFill>
                  <a:srgbClr val="000000"/>
                </a:solidFill>
              </a:rPr>
              <a:t> </a:t>
            </a:r>
            <a:r>
              <a:rPr lang="en-US" sz="2200" spc="-1" dirty="0" err="1">
                <a:solidFill>
                  <a:srgbClr val="000000"/>
                </a:solidFill>
              </a:rPr>
              <a:t>tržišta</a:t>
            </a:r>
            <a:r>
              <a:rPr lang="en-US" sz="2200" spc="-1" dirty="0">
                <a:solidFill>
                  <a:srgbClr val="000000"/>
                </a:solidFill>
              </a:rPr>
              <a:t> (CMO), </a:t>
            </a:r>
            <a:r>
              <a:rPr lang="en-US" sz="2200" spc="-1" dirty="0" err="1">
                <a:solidFill>
                  <a:srgbClr val="000000"/>
                </a:solidFill>
              </a:rPr>
              <a:t>nije</a:t>
            </a:r>
            <a:r>
              <a:rPr lang="en-US" sz="2200" spc="-1" dirty="0">
                <a:solidFill>
                  <a:srgbClr val="000000"/>
                </a:solidFill>
              </a:rPr>
              <a:t> </a:t>
            </a:r>
            <a:r>
              <a:rPr lang="en-US" sz="2200" spc="-1" dirty="0" err="1">
                <a:solidFill>
                  <a:srgbClr val="000000"/>
                </a:solidFill>
              </a:rPr>
              <a:t>bilo</a:t>
            </a:r>
            <a:r>
              <a:rPr lang="en-US" sz="2200" spc="-1" dirty="0">
                <a:solidFill>
                  <a:srgbClr val="000000"/>
                </a:solidFill>
              </a:rPr>
              <a:t> </a:t>
            </a:r>
            <a:r>
              <a:rPr lang="en-US" sz="2200" spc="-1" dirty="0" err="1">
                <a:solidFill>
                  <a:srgbClr val="000000"/>
                </a:solidFill>
              </a:rPr>
              <a:t>napretka</a:t>
            </a:r>
            <a:r>
              <a:rPr lang="en-US" sz="2200" spc="-1" dirty="0">
                <a:solidFill>
                  <a:srgbClr val="000000"/>
                </a:solidFill>
              </a:rPr>
              <a:t>, </a:t>
            </a:r>
            <a:r>
              <a:rPr lang="en-US" sz="2200" spc="-1" dirty="0" err="1">
                <a:solidFill>
                  <a:srgbClr val="000000"/>
                </a:solidFill>
              </a:rPr>
              <a:t>pri</a:t>
            </a:r>
            <a:r>
              <a:rPr lang="en-US" sz="2200" spc="-1" dirty="0">
                <a:solidFill>
                  <a:srgbClr val="000000"/>
                </a:solidFill>
              </a:rPr>
              <a:t> </a:t>
            </a:r>
            <a:r>
              <a:rPr lang="en-US" sz="2200" spc="-1" dirty="0" err="1">
                <a:solidFill>
                  <a:srgbClr val="000000"/>
                </a:solidFill>
              </a:rPr>
              <a:t>čemu</a:t>
            </a:r>
            <a:r>
              <a:rPr lang="en-US" sz="2200" spc="-1" dirty="0">
                <a:solidFill>
                  <a:srgbClr val="000000"/>
                </a:solidFill>
              </a:rPr>
              <a:t> se </a:t>
            </a:r>
            <a:r>
              <a:rPr lang="en-US" sz="2200" spc="-1" dirty="0" err="1">
                <a:solidFill>
                  <a:srgbClr val="000000"/>
                </a:solidFill>
              </a:rPr>
              <a:t>još</a:t>
            </a:r>
            <a:r>
              <a:rPr lang="en-US" sz="2200" spc="-1" dirty="0">
                <a:solidFill>
                  <a:srgbClr val="000000"/>
                </a:solidFill>
              </a:rPr>
              <a:t> </a:t>
            </a:r>
            <a:r>
              <a:rPr lang="en-US" sz="2200" spc="-1" dirty="0" err="1">
                <a:solidFill>
                  <a:srgbClr val="000000"/>
                </a:solidFill>
              </a:rPr>
              <a:t>uvek</a:t>
            </a:r>
            <a:r>
              <a:rPr lang="en-US" sz="2200" spc="-1" dirty="0">
                <a:solidFill>
                  <a:srgbClr val="000000"/>
                </a:solidFill>
              </a:rPr>
              <a:t> </a:t>
            </a:r>
            <a:r>
              <a:rPr lang="en-US" sz="2200" spc="-1" dirty="0" err="1">
                <a:solidFill>
                  <a:srgbClr val="000000"/>
                </a:solidFill>
              </a:rPr>
              <a:t>čeka</a:t>
            </a:r>
            <a:r>
              <a:rPr lang="en-US" sz="2200" spc="-1" dirty="0">
                <a:solidFill>
                  <a:srgbClr val="000000"/>
                </a:solidFill>
              </a:rPr>
              <a:t> </a:t>
            </a:r>
            <a:r>
              <a:rPr lang="en-US" sz="2200" spc="-1" dirty="0" err="1">
                <a:solidFill>
                  <a:srgbClr val="000000"/>
                </a:solidFill>
              </a:rPr>
              <a:t>na</a:t>
            </a:r>
            <a:r>
              <a:rPr lang="en-US" sz="2200" spc="-1" dirty="0">
                <a:solidFill>
                  <a:srgbClr val="000000"/>
                </a:solidFill>
              </a:rPr>
              <a:t> </a:t>
            </a:r>
            <a:r>
              <a:rPr lang="en-US" sz="2200" spc="-1" dirty="0" err="1">
                <a:solidFill>
                  <a:srgbClr val="000000"/>
                </a:solidFill>
              </a:rPr>
              <a:t>sprovođenje</a:t>
            </a:r>
            <a:r>
              <a:rPr lang="en-US" sz="2200" spc="-1" dirty="0">
                <a:solidFill>
                  <a:srgbClr val="000000"/>
                </a:solidFill>
              </a:rPr>
              <a:t> </a:t>
            </a:r>
            <a:r>
              <a:rPr lang="en-US" sz="2200" spc="-1" dirty="0" err="1">
                <a:solidFill>
                  <a:srgbClr val="000000"/>
                </a:solidFill>
              </a:rPr>
              <a:t>Zakona</a:t>
            </a:r>
            <a:r>
              <a:rPr lang="en-US" sz="2200" spc="-1" dirty="0">
                <a:solidFill>
                  <a:srgbClr val="000000"/>
                </a:solidFill>
              </a:rPr>
              <a:t> o </a:t>
            </a:r>
            <a:r>
              <a:rPr lang="en-US" sz="2200" spc="-1" dirty="0" err="1">
                <a:solidFill>
                  <a:srgbClr val="000000"/>
                </a:solidFill>
              </a:rPr>
              <a:t>standardima</a:t>
            </a:r>
            <a:r>
              <a:rPr lang="en-US" sz="2200" spc="-1" dirty="0">
                <a:solidFill>
                  <a:srgbClr val="000000"/>
                </a:solidFill>
              </a:rPr>
              <a:t> </a:t>
            </a:r>
            <a:r>
              <a:rPr lang="en-US" sz="2200" spc="-1" dirty="0" err="1">
                <a:solidFill>
                  <a:srgbClr val="000000"/>
                </a:solidFill>
              </a:rPr>
              <a:t>marketinga</a:t>
            </a:r>
            <a:r>
              <a:rPr lang="en-US" sz="2200" spc="-1" dirty="0">
                <a:solidFill>
                  <a:srgbClr val="000000"/>
                </a:solidFill>
              </a:rPr>
              <a:t>, </a:t>
            </a:r>
            <a:r>
              <a:rPr lang="en-US" sz="2200" spc="-1" dirty="0" err="1">
                <a:solidFill>
                  <a:srgbClr val="000000"/>
                </a:solidFill>
              </a:rPr>
              <a:t>javnom</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privatnom</a:t>
            </a:r>
            <a:r>
              <a:rPr lang="en-US" sz="2200" spc="-1" dirty="0">
                <a:solidFill>
                  <a:srgbClr val="000000"/>
                </a:solidFill>
              </a:rPr>
              <a:t> </a:t>
            </a:r>
            <a:r>
              <a:rPr lang="en-US" sz="2200" spc="-1" dirty="0" err="1">
                <a:solidFill>
                  <a:srgbClr val="000000"/>
                </a:solidFill>
              </a:rPr>
              <a:t>skladištenju</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organizacijama</a:t>
            </a:r>
            <a:r>
              <a:rPr lang="en-US" sz="2200" spc="-1" dirty="0">
                <a:solidFill>
                  <a:srgbClr val="000000"/>
                </a:solidFill>
              </a:rPr>
              <a:t> </a:t>
            </a:r>
            <a:r>
              <a:rPr lang="en-US" sz="2200" spc="-1" dirty="0" err="1">
                <a:solidFill>
                  <a:srgbClr val="000000"/>
                </a:solidFill>
              </a:rPr>
              <a:t>proizvođača</a:t>
            </a:r>
            <a:r>
              <a:rPr lang="en-US" sz="2200" spc="-1" dirty="0">
                <a:solidFill>
                  <a:srgbClr val="000000"/>
                </a:solidFill>
              </a:rPr>
              <a:t>, a </a:t>
            </a:r>
            <a:r>
              <a:rPr lang="en-US" sz="2200" spc="-1" dirty="0" err="1">
                <a:solidFill>
                  <a:srgbClr val="000000"/>
                </a:solidFill>
              </a:rPr>
              <a:t>Zakon</a:t>
            </a:r>
            <a:r>
              <a:rPr lang="en-US" sz="2200" spc="-1" dirty="0">
                <a:solidFill>
                  <a:srgbClr val="000000"/>
                </a:solidFill>
              </a:rPr>
              <a:t> o </a:t>
            </a:r>
            <a:r>
              <a:rPr lang="en-US" sz="2200" spc="-1" dirty="0" err="1">
                <a:solidFill>
                  <a:srgbClr val="000000"/>
                </a:solidFill>
              </a:rPr>
              <a:t>vinu</a:t>
            </a:r>
            <a:r>
              <a:rPr lang="en-US" sz="2200" spc="-1" dirty="0">
                <a:solidFill>
                  <a:srgbClr val="000000"/>
                </a:solidFill>
              </a:rPr>
              <a:t> </a:t>
            </a:r>
            <a:r>
              <a:rPr lang="en-US" sz="2200" spc="-1" dirty="0" err="1">
                <a:solidFill>
                  <a:srgbClr val="000000"/>
                </a:solidFill>
              </a:rPr>
              <a:t>ostaje</a:t>
            </a:r>
            <a:r>
              <a:rPr lang="en-US" sz="2200" spc="-1" dirty="0">
                <a:solidFill>
                  <a:srgbClr val="000000"/>
                </a:solidFill>
              </a:rPr>
              <a:t> da se </a:t>
            </a:r>
            <a:r>
              <a:rPr lang="en-US" sz="2200" spc="-1" dirty="0" err="1">
                <a:solidFill>
                  <a:srgbClr val="000000"/>
                </a:solidFill>
              </a:rPr>
              <a:t>usvoji</a:t>
            </a:r>
            <a:r>
              <a:rPr lang="en-US" sz="2200" spc="-1" dirty="0">
                <a:solidFill>
                  <a:srgbClr val="000000"/>
                </a:solidFill>
              </a:rPr>
              <a:t>. </a:t>
            </a:r>
          </a:p>
          <a:p>
            <a:pPr marL="342900" indent="-342900">
              <a:lnSpc>
                <a:spcPct val="90000"/>
              </a:lnSpc>
              <a:spcBef>
                <a:spcPts val="1001"/>
              </a:spcBef>
              <a:buFont typeface="Arial" panose="020B0604020202020204" pitchFamily="34" charset="0"/>
              <a:buChar char="•"/>
              <a:tabLst>
                <a:tab pos="0" algn="l"/>
              </a:tabLst>
            </a:pPr>
            <a:endParaRPr lang="en-US" sz="2400" spc="-1" dirty="0">
              <a:solidFill>
                <a:srgbClr val="000000"/>
              </a:solidFill>
            </a:endParaRPr>
          </a:p>
          <a:p>
            <a:pPr marL="457200" indent="-457200">
              <a:lnSpc>
                <a:spcPct val="90000"/>
              </a:lnSpc>
              <a:spcBef>
                <a:spcPts val="1001"/>
              </a:spcBef>
              <a:buFont typeface="Arial" panose="020B0604020202020204" pitchFamily="34" charset="0"/>
              <a:buChar char="•"/>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_15"/>
          <p:cNvPicPr/>
          <p:nvPr/>
        </p:nvPicPr>
        <p:blipFill>
          <a:blip r:embed="rId2"/>
          <a:stretch/>
        </p:blipFill>
        <p:spPr>
          <a:xfrm>
            <a:off x="-71640" y="0"/>
            <a:ext cx="12187080" cy="6855120"/>
          </a:xfrm>
          <a:prstGeom prst="rect">
            <a:avLst/>
          </a:prstGeom>
          <a:ln w="0">
            <a:noFill/>
          </a:ln>
        </p:spPr>
      </p:pic>
      <p:sp>
        <p:nvSpPr>
          <p:cNvPr id="112" name="CustomShape 1"/>
          <p:cNvSpPr/>
          <p:nvPr/>
        </p:nvSpPr>
        <p:spPr>
          <a:xfrm>
            <a:off x="421019" y="1716967"/>
            <a:ext cx="11158381" cy="3861953"/>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lvl="0" algn="ctr">
              <a:lnSpc>
                <a:spcPct val="90000"/>
              </a:lnSpc>
              <a:spcBef>
                <a:spcPts val="1001"/>
              </a:spcBef>
              <a:tabLst>
                <a:tab pos="0" algn="l"/>
              </a:tabLst>
            </a:pPr>
            <a:r>
              <a:rPr lang="sr-Latn-RS" sz="2800" b="1" spc="-1" dirty="0">
                <a:solidFill>
                  <a:srgbClr val="000000"/>
                </a:solidFill>
              </a:rPr>
              <a:t>USKLAĐIVANJE ZAKONODAVSTVA REPUBLIKE SRBIJE SA PRAVNIM TEKOVINAMA EU U POGLAVLJU 11 - POLJOPRIVREDA I RURALNI RAZVOJ</a:t>
            </a:r>
            <a:endParaRPr lang="en-US" sz="2800" spc="-1" dirty="0"/>
          </a:p>
          <a:p>
            <a:pPr marL="342900" indent="-342900">
              <a:lnSpc>
                <a:spcPct val="90000"/>
              </a:lnSpc>
              <a:spcBef>
                <a:spcPts val="1001"/>
              </a:spcBef>
              <a:buFont typeface="Arial" panose="020B0604020202020204" pitchFamily="34" charset="0"/>
              <a:buChar char="•"/>
              <a:tabLst>
                <a:tab pos="0" algn="l"/>
              </a:tabLst>
            </a:pPr>
            <a:r>
              <a:rPr lang="en-US" sz="2200" spc="-1" dirty="0" smtClean="0">
                <a:solidFill>
                  <a:srgbClr val="000000"/>
                </a:solidFill>
              </a:rPr>
              <a:t>IPARD </a:t>
            </a:r>
            <a:r>
              <a:rPr lang="en-US" sz="2200" spc="-1" dirty="0">
                <a:solidFill>
                  <a:srgbClr val="000000"/>
                </a:solidFill>
              </a:rPr>
              <a:t>program EU </a:t>
            </a:r>
            <a:r>
              <a:rPr lang="en-US" sz="2200" spc="-1" dirty="0" err="1">
                <a:solidFill>
                  <a:srgbClr val="000000"/>
                </a:solidFill>
              </a:rPr>
              <a:t>sa</a:t>
            </a:r>
            <a:r>
              <a:rPr lang="en-US" sz="2200" spc="-1" dirty="0">
                <a:solidFill>
                  <a:srgbClr val="000000"/>
                </a:solidFill>
              </a:rPr>
              <a:t> </a:t>
            </a:r>
            <a:r>
              <a:rPr lang="en-US" sz="2200" spc="-1" dirty="0" err="1">
                <a:solidFill>
                  <a:srgbClr val="000000"/>
                </a:solidFill>
              </a:rPr>
              <a:t>budžetom</a:t>
            </a:r>
            <a:r>
              <a:rPr lang="en-US" sz="2200" spc="-1" dirty="0">
                <a:solidFill>
                  <a:srgbClr val="000000"/>
                </a:solidFill>
              </a:rPr>
              <a:t> od 6,3 </a:t>
            </a:r>
            <a:r>
              <a:rPr lang="en-US" sz="2200" spc="-1" dirty="0" err="1">
                <a:solidFill>
                  <a:srgbClr val="000000"/>
                </a:solidFill>
              </a:rPr>
              <a:t>milijarde</a:t>
            </a:r>
            <a:r>
              <a:rPr lang="en-US" sz="2200" spc="-1" dirty="0">
                <a:solidFill>
                  <a:srgbClr val="000000"/>
                </a:solidFill>
              </a:rPr>
              <a:t> </a:t>
            </a:r>
            <a:r>
              <a:rPr lang="en-US" sz="2200" spc="-1" dirty="0" err="1">
                <a:solidFill>
                  <a:srgbClr val="000000"/>
                </a:solidFill>
              </a:rPr>
              <a:t>dinara</a:t>
            </a:r>
            <a:r>
              <a:rPr lang="en-US" sz="2200" spc="-1" dirty="0">
                <a:solidFill>
                  <a:srgbClr val="000000"/>
                </a:solidFill>
              </a:rPr>
              <a:t> </a:t>
            </a:r>
            <a:r>
              <a:rPr lang="en-US" sz="2200" spc="-1" dirty="0" err="1">
                <a:solidFill>
                  <a:srgbClr val="000000"/>
                </a:solidFill>
              </a:rPr>
              <a:t>za</a:t>
            </a:r>
            <a:r>
              <a:rPr lang="en-US" sz="2200" spc="-1" dirty="0">
                <a:solidFill>
                  <a:srgbClr val="000000"/>
                </a:solidFill>
              </a:rPr>
              <a:t> 2024 </a:t>
            </a:r>
            <a:r>
              <a:rPr lang="en-US" sz="2200" spc="-1" dirty="0" err="1">
                <a:solidFill>
                  <a:srgbClr val="000000"/>
                </a:solidFill>
              </a:rPr>
              <a:t>dopunjuje</a:t>
            </a:r>
            <a:r>
              <a:rPr lang="en-US" sz="2200" spc="-1" dirty="0">
                <a:solidFill>
                  <a:srgbClr val="000000"/>
                </a:solidFill>
              </a:rPr>
              <a:t> </a:t>
            </a:r>
            <a:r>
              <a:rPr lang="en-US" sz="2200" spc="-1" dirty="0" err="1">
                <a:solidFill>
                  <a:srgbClr val="000000"/>
                </a:solidFill>
              </a:rPr>
              <a:t>poljoprivredne</a:t>
            </a:r>
            <a:r>
              <a:rPr lang="en-US" sz="2200" spc="-1" dirty="0">
                <a:solidFill>
                  <a:srgbClr val="000000"/>
                </a:solidFill>
              </a:rPr>
              <a:t> </a:t>
            </a:r>
            <a:r>
              <a:rPr lang="en-US" sz="2200" spc="-1" dirty="0" err="1" smtClean="0">
                <a:solidFill>
                  <a:srgbClr val="000000"/>
                </a:solidFill>
              </a:rPr>
              <a:t>subvencije</a:t>
            </a:r>
            <a:r>
              <a:rPr lang="sr-Latn-RS" sz="2200" spc="-1" dirty="0" smtClean="0">
                <a:solidFill>
                  <a:srgbClr val="000000"/>
                </a:solidFill>
              </a:rPr>
              <a:t>. </a:t>
            </a:r>
          </a:p>
          <a:p>
            <a:pPr marL="342900" indent="-342900">
              <a:lnSpc>
                <a:spcPct val="90000"/>
              </a:lnSpc>
              <a:spcBef>
                <a:spcPts val="1001"/>
              </a:spcBef>
              <a:buFont typeface="Arial" panose="020B0604020202020204" pitchFamily="34" charset="0"/>
              <a:buChar char="•"/>
              <a:tabLst>
                <a:tab pos="0" algn="l"/>
              </a:tabLst>
            </a:pPr>
            <a:r>
              <a:rPr lang="sr-Latn-RS" sz="2200" spc="-1" dirty="0">
                <a:solidFill>
                  <a:srgbClr val="000000"/>
                </a:solidFill>
              </a:rPr>
              <a:t>V</a:t>
            </a:r>
            <a:r>
              <a:rPr lang="sr-Latn-RS" sz="2200" spc="-1" dirty="0" smtClean="0">
                <a:solidFill>
                  <a:srgbClr val="000000"/>
                </a:solidFill>
              </a:rPr>
              <a:t>ažno </a:t>
            </a:r>
            <a:r>
              <a:rPr lang="sr-Latn-RS" sz="2200" spc="-1" dirty="0">
                <a:solidFill>
                  <a:srgbClr val="000000"/>
                </a:solidFill>
              </a:rPr>
              <a:t>je da Srbija </a:t>
            </a:r>
            <a:r>
              <a:rPr lang="sr-Latn-RS" sz="2200" spc="-1" dirty="0" smtClean="0">
                <a:solidFill>
                  <a:srgbClr val="000000"/>
                </a:solidFill>
              </a:rPr>
              <a:t>počne </a:t>
            </a:r>
            <a:r>
              <a:rPr lang="sr-Latn-RS" sz="2200" spc="-1" dirty="0">
                <a:solidFill>
                  <a:srgbClr val="000000"/>
                </a:solidFill>
              </a:rPr>
              <a:t>sa ugovaranjem i isplatom sredstava IPARD III. </a:t>
            </a:r>
            <a:endParaRPr lang="en-US" sz="22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a:solidFill>
                  <a:srgbClr val="000000"/>
                </a:solidFill>
              </a:rPr>
              <a:t>Nove</a:t>
            </a:r>
            <a:r>
              <a:rPr lang="en-US" sz="2200" spc="-1" dirty="0">
                <a:solidFill>
                  <a:srgbClr val="000000"/>
                </a:solidFill>
              </a:rPr>
              <a:t> mere </a:t>
            </a:r>
            <a:r>
              <a:rPr lang="en-US" sz="2200" spc="-1" dirty="0" err="1">
                <a:solidFill>
                  <a:srgbClr val="000000"/>
                </a:solidFill>
              </a:rPr>
              <a:t>programa</a:t>
            </a:r>
            <a:r>
              <a:rPr lang="en-US" sz="2200" spc="-1" dirty="0">
                <a:solidFill>
                  <a:srgbClr val="000000"/>
                </a:solidFill>
              </a:rPr>
              <a:t>: M4 - Agro- </a:t>
            </a:r>
            <a:r>
              <a:rPr lang="en-US" sz="2200" spc="-1" dirty="0" err="1">
                <a:solidFill>
                  <a:srgbClr val="000000"/>
                </a:solidFill>
              </a:rPr>
              <a:t>ekološke</a:t>
            </a:r>
            <a:r>
              <a:rPr lang="en-US" sz="2200" spc="-1" dirty="0">
                <a:solidFill>
                  <a:srgbClr val="000000"/>
                </a:solidFill>
              </a:rPr>
              <a:t> </a:t>
            </a:r>
            <a:r>
              <a:rPr lang="en-US" sz="2200" spc="-1" dirty="0" err="1">
                <a:solidFill>
                  <a:srgbClr val="000000"/>
                </a:solidFill>
              </a:rPr>
              <a:t>klimatske</a:t>
            </a:r>
            <a:r>
              <a:rPr lang="en-US" sz="2200" spc="-1" dirty="0">
                <a:solidFill>
                  <a:srgbClr val="000000"/>
                </a:solidFill>
              </a:rPr>
              <a:t> mere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organska</a:t>
            </a:r>
            <a:r>
              <a:rPr lang="en-US" sz="2200" spc="-1" dirty="0">
                <a:solidFill>
                  <a:srgbClr val="000000"/>
                </a:solidFill>
              </a:rPr>
              <a:t> </a:t>
            </a:r>
            <a:r>
              <a:rPr lang="en-US" sz="2200" spc="-1" dirty="0" err="1">
                <a:solidFill>
                  <a:srgbClr val="000000"/>
                </a:solidFill>
              </a:rPr>
              <a:t>poljoprivreda</a:t>
            </a:r>
            <a:r>
              <a:rPr lang="en-US" sz="2200" spc="-1" dirty="0">
                <a:solidFill>
                  <a:srgbClr val="000000"/>
                </a:solidFill>
              </a:rPr>
              <a:t> (</a:t>
            </a:r>
            <a:r>
              <a:rPr lang="en-US" sz="2200" spc="-1" dirty="0" err="1">
                <a:solidFill>
                  <a:srgbClr val="000000"/>
                </a:solidFill>
              </a:rPr>
              <a:t>Plodored</a:t>
            </a:r>
            <a:r>
              <a:rPr lang="en-US" sz="2200" spc="-1" dirty="0">
                <a:solidFill>
                  <a:srgbClr val="000000"/>
                </a:solidFill>
              </a:rPr>
              <a:t> </a:t>
            </a:r>
            <a:r>
              <a:rPr lang="en-US" sz="2200" spc="-1" dirty="0" err="1">
                <a:solidFill>
                  <a:srgbClr val="000000"/>
                </a:solidFill>
              </a:rPr>
              <a:t>na</a:t>
            </a:r>
            <a:r>
              <a:rPr lang="en-US" sz="2200" spc="-1" dirty="0">
                <a:solidFill>
                  <a:srgbClr val="000000"/>
                </a:solidFill>
              </a:rPr>
              <a:t> </a:t>
            </a:r>
            <a:r>
              <a:rPr lang="en-US" sz="2200" spc="-1" dirty="0" err="1">
                <a:solidFill>
                  <a:srgbClr val="000000"/>
                </a:solidFill>
              </a:rPr>
              <a:t>obradivim</a:t>
            </a:r>
            <a:r>
              <a:rPr lang="en-US" sz="2200" spc="-1" dirty="0">
                <a:solidFill>
                  <a:srgbClr val="000000"/>
                </a:solidFill>
              </a:rPr>
              <a:t> </a:t>
            </a:r>
            <a:r>
              <a:rPr lang="en-US" sz="2200" spc="-1" dirty="0" err="1">
                <a:solidFill>
                  <a:srgbClr val="000000"/>
                </a:solidFill>
              </a:rPr>
              <a:t>površinama</a:t>
            </a:r>
            <a:r>
              <a:rPr lang="en-US" sz="2200" spc="-1" dirty="0">
                <a:solidFill>
                  <a:srgbClr val="000000"/>
                </a:solidFill>
              </a:rPr>
              <a:t>; </a:t>
            </a:r>
            <a:r>
              <a:rPr lang="en-US" sz="2200" spc="-1" dirty="0" err="1">
                <a:solidFill>
                  <a:srgbClr val="000000"/>
                </a:solidFill>
              </a:rPr>
              <a:t>Zatravljivanje</a:t>
            </a:r>
            <a:r>
              <a:rPr lang="en-US" sz="2200" spc="-1" dirty="0">
                <a:solidFill>
                  <a:srgbClr val="000000"/>
                </a:solidFill>
              </a:rPr>
              <a:t> </a:t>
            </a:r>
            <a:r>
              <a:rPr lang="en-US" sz="2200" spc="-1" dirty="0" err="1">
                <a:solidFill>
                  <a:srgbClr val="000000"/>
                </a:solidFill>
              </a:rPr>
              <a:t>međurednog</a:t>
            </a:r>
            <a:r>
              <a:rPr lang="en-US" sz="2200" spc="-1" dirty="0">
                <a:solidFill>
                  <a:srgbClr val="000000"/>
                </a:solidFill>
              </a:rPr>
              <a:t> </a:t>
            </a:r>
            <a:r>
              <a:rPr lang="en-US" sz="2200" spc="-1" dirty="0" err="1">
                <a:solidFill>
                  <a:srgbClr val="000000"/>
                </a:solidFill>
              </a:rPr>
              <a:t>prostora</a:t>
            </a:r>
            <a:r>
              <a:rPr lang="en-US" sz="2200" spc="-1" dirty="0">
                <a:solidFill>
                  <a:srgbClr val="000000"/>
                </a:solidFill>
              </a:rPr>
              <a:t> u </a:t>
            </a:r>
            <a:r>
              <a:rPr lang="en-US" sz="2200" spc="-1" dirty="0" err="1">
                <a:solidFill>
                  <a:srgbClr val="000000"/>
                </a:solidFill>
              </a:rPr>
              <a:t>višegodišnjim</a:t>
            </a:r>
            <a:r>
              <a:rPr lang="en-US" sz="2200" spc="-1" dirty="0">
                <a:solidFill>
                  <a:srgbClr val="000000"/>
                </a:solidFill>
              </a:rPr>
              <a:t> </a:t>
            </a:r>
            <a:r>
              <a:rPr lang="en-US" sz="2200" spc="-1" dirty="0" err="1">
                <a:solidFill>
                  <a:srgbClr val="000000"/>
                </a:solidFill>
              </a:rPr>
              <a:t>zasadima</a:t>
            </a:r>
            <a:r>
              <a:rPr lang="en-US" sz="2200" spc="-1" dirty="0">
                <a:solidFill>
                  <a:srgbClr val="000000"/>
                </a:solidFill>
              </a:rPr>
              <a:t>; </a:t>
            </a:r>
            <a:r>
              <a:rPr lang="en-US" sz="2200" spc="-1" dirty="0" err="1">
                <a:solidFill>
                  <a:srgbClr val="000000"/>
                </a:solidFill>
              </a:rPr>
              <a:t>Uspostavljanje</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održavanje</a:t>
            </a:r>
            <a:r>
              <a:rPr lang="en-US" sz="2200" spc="-1" dirty="0">
                <a:solidFill>
                  <a:srgbClr val="000000"/>
                </a:solidFill>
              </a:rPr>
              <a:t> </a:t>
            </a:r>
            <a:r>
              <a:rPr lang="en-US" sz="2200" spc="-1" dirty="0" err="1">
                <a:solidFill>
                  <a:srgbClr val="000000"/>
                </a:solidFill>
              </a:rPr>
              <a:t>polinatorskih</a:t>
            </a:r>
            <a:r>
              <a:rPr lang="en-US" sz="2200" spc="-1" dirty="0">
                <a:solidFill>
                  <a:srgbClr val="000000"/>
                </a:solidFill>
              </a:rPr>
              <a:t> </a:t>
            </a:r>
            <a:r>
              <a:rPr lang="en-US" sz="2200" spc="-1" dirty="0" err="1">
                <a:solidFill>
                  <a:srgbClr val="000000"/>
                </a:solidFill>
              </a:rPr>
              <a:t>traka</a:t>
            </a:r>
            <a:r>
              <a:rPr lang="en-US" sz="2200" spc="-1" dirty="0">
                <a:solidFill>
                  <a:srgbClr val="000000"/>
                </a:solidFill>
              </a:rPr>
              <a:t>; </a:t>
            </a:r>
            <a:r>
              <a:rPr lang="en-US" sz="2200" spc="-1" dirty="0" err="1">
                <a:solidFill>
                  <a:srgbClr val="000000"/>
                </a:solidFill>
              </a:rPr>
              <a:t>Održivo</a:t>
            </a:r>
            <a:r>
              <a:rPr lang="en-US" sz="2200" spc="-1" dirty="0">
                <a:solidFill>
                  <a:srgbClr val="000000"/>
                </a:solidFill>
              </a:rPr>
              <a:t> </a:t>
            </a:r>
            <a:r>
              <a:rPr lang="en-US" sz="2200" spc="-1" dirty="0" err="1">
                <a:solidFill>
                  <a:srgbClr val="000000"/>
                </a:solidFill>
              </a:rPr>
              <a:t>upravljanje</a:t>
            </a:r>
            <a:r>
              <a:rPr lang="en-US" sz="2200" spc="-1" dirty="0">
                <a:solidFill>
                  <a:srgbClr val="000000"/>
                </a:solidFill>
              </a:rPr>
              <a:t> </a:t>
            </a:r>
            <a:r>
              <a:rPr lang="en-US" sz="2200" spc="-1" dirty="0" err="1">
                <a:solidFill>
                  <a:srgbClr val="000000"/>
                </a:solidFill>
              </a:rPr>
              <a:t>livadama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pašnjacima</a:t>
            </a:r>
            <a:r>
              <a:rPr lang="en-US" sz="2200" spc="-1" dirty="0">
                <a:solidFill>
                  <a:srgbClr val="000000"/>
                </a:solidFill>
              </a:rPr>
              <a:t>); </a:t>
            </a:r>
            <a:endParaRPr lang="sr-Latn-RS" sz="22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smtClean="0">
                <a:solidFill>
                  <a:srgbClr val="000000"/>
                </a:solidFill>
              </a:rPr>
              <a:t>M5-Sprovođenje </a:t>
            </a:r>
            <a:r>
              <a:rPr lang="en-US" sz="2200" spc="-1" dirty="0" err="1">
                <a:solidFill>
                  <a:srgbClr val="000000"/>
                </a:solidFill>
              </a:rPr>
              <a:t>lokalnih</a:t>
            </a:r>
            <a:r>
              <a:rPr lang="en-US" sz="2200" spc="-1" dirty="0">
                <a:solidFill>
                  <a:srgbClr val="000000"/>
                </a:solidFill>
              </a:rPr>
              <a:t> </a:t>
            </a:r>
            <a:r>
              <a:rPr lang="en-US" sz="2200" spc="-1" dirty="0" err="1">
                <a:solidFill>
                  <a:srgbClr val="000000"/>
                </a:solidFill>
              </a:rPr>
              <a:t>strategija</a:t>
            </a:r>
            <a:r>
              <a:rPr lang="en-US" sz="2200" spc="-1" dirty="0">
                <a:solidFill>
                  <a:srgbClr val="000000"/>
                </a:solidFill>
              </a:rPr>
              <a:t> </a:t>
            </a:r>
            <a:r>
              <a:rPr lang="en-US" sz="2200" spc="-1" dirty="0" err="1">
                <a:solidFill>
                  <a:srgbClr val="000000"/>
                </a:solidFill>
              </a:rPr>
              <a:t>ruralnog</a:t>
            </a:r>
            <a:r>
              <a:rPr lang="en-US" sz="2200" spc="-1" dirty="0">
                <a:solidFill>
                  <a:srgbClr val="000000"/>
                </a:solidFill>
              </a:rPr>
              <a:t> </a:t>
            </a:r>
            <a:r>
              <a:rPr lang="en-US" sz="2200" spc="-1" dirty="0" err="1">
                <a:solidFill>
                  <a:srgbClr val="000000"/>
                </a:solidFill>
              </a:rPr>
              <a:t>razvoja</a:t>
            </a:r>
            <a:r>
              <a:rPr lang="en-US" sz="2200" spc="-1" dirty="0">
                <a:solidFill>
                  <a:srgbClr val="000000"/>
                </a:solidFill>
              </a:rPr>
              <a:t> (LEADER); </a:t>
            </a:r>
            <a:r>
              <a:rPr lang="en-US" sz="2200" spc="-1" dirty="0" err="1">
                <a:solidFill>
                  <a:srgbClr val="000000"/>
                </a:solidFill>
              </a:rPr>
              <a:t>i</a:t>
            </a:r>
            <a:r>
              <a:rPr lang="en-US" sz="2200" spc="-1" dirty="0">
                <a:solidFill>
                  <a:srgbClr val="000000"/>
                </a:solidFill>
              </a:rPr>
              <a:t> M6-Investicije u </a:t>
            </a:r>
            <a:r>
              <a:rPr lang="en-US" sz="2200" spc="-1" dirty="0" err="1">
                <a:solidFill>
                  <a:srgbClr val="000000"/>
                </a:solidFill>
              </a:rPr>
              <a:t>ruralnu</a:t>
            </a:r>
            <a:r>
              <a:rPr lang="en-US" sz="2200" spc="-1" dirty="0">
                <a:solidFill>
                  <a:srgbClr val="000000"/>
                </a:solidFill>
              </a:rPr>
              <a:t> </a:t>
            </a:r>
            <a:r>
              <a:rPr lang="en-US" sz="2200" spc="-1" dirty="0" err="1">
                <a:solidFill>
                  <a:srgbClr val="000000"/>
                </a:solidFill>
              </a:rPr>
              <a:t>javnu</a:t>
            </a:r>
            <a:r>
              <a:rPr lang="en-US" sz="2200" spc="-1" dirty="0">
                <a:solidFill>
                  <a:srgbClr val="000000"/>
                </a:solidFill>
              </a:rPr>
              <a:t> </a:t>
            </a:r>
            <a:r>
              <a:rPr lang="en-US" sz="2200" spc="-1" dirty="0" err="1">
                <a:solidFill>
                  <a:srgbClr val="000000"/>
                </a:solidFill>
              </a:rPr>
              <a:t>infrastrukturu</a:t>
            </a:r>
            <a:r>
              <a:rPr lang="en-US" sz="2200" spc="-1" dirty="0">
                <a:solidFill>
                  <a:srgbClr val="000000"/>
                </a:solidFill>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_15"/>
          <p:cNvPicPr/>
          <p:nvPr/>
        </p:nvPicPr>
        <p:blipFill>
          <a:blip r:embed="rId2"/>
          <a:stretch/>
        </p:blipFill>
        <p:spPr>
          <a:xfrm>
            <a:off x="-71640" y="0"/>
            <a:ext cx="12187080" cy="6855120"/>
          </a:xfrm>
          <a:prstGeom prst="rect">
            <a:avLst/>
          </a:prstGeom>
          <a:ln w="0">
            <a:noFill/>
          </a:ln>
        </p:spPr>
      </p:pic>
      <p:sp>
        <p:nvSpPr>
          <p:cNvPr id="112" name="CustomShape 1"/>
          <p:cNvSpPr/>
          <p:nvPr/>
        </p:nvSpPr>
        <p:spPr>
          <a:xfrm>
            <a:off x="421019" y="1716967"/>
            <a:ext cx="11158381" cy="3861953"/>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lvl="0" algn="ctr">
              <a:lnSpc>
                <a:spcPct val="90000"/>
              </a:lnSpc>
              <a:spcBef>
                <a:spcPts val="1001"/>
              </a:spcBef>
              <a:tabLst>
                <a:tab pos="0" algn="l"/>
              </a:tabLst>
            </a:pPr>
            <a:r>
              <a:rPr lang="sr-Latn-RS" sz="2800" b="1" spc="-1" dirty="0">
                <a:solidFill>
                  <a:srgbClr val="000000"/>
                </a:solidFill>
              </a:rPr>
              <a:t>USKLAĐIVANJE ZAKONODAVSTVA REPUBLIKE SRBIJE SA PRAVNIM TEKOVINAMA EU U POGLAVLJU 11 - POLJOPRIVREDA I RURALNI </a:t>
            </a:r>
            <a:r>
              <a:rPr lang="sr-Latn-RS" sz="2800" b="1" spc="-1" dirty="0" smtClean="0">
                <a:solidFill>
                  <a:srgbClr val="000000"/>
                </a:solidFill>
              </a:rPr>
              <a:t>RAZVOJ</a:t>
            </a:r>
          </a:p>
          <a:p>
            <a:pPr marL="457200" lvl="0" indent="-457200">
              <a:lnSpc>
                <a:spcPct val="90000"/>
              </a:lnSpc>
              <a:spcBef>
                <a:spcPts val="1001"/>
              </a:spcBef>
              <a:buFont typeface="Arial" panose="020B0604020202020204" pitchFamily="34" charset="0"/>
              <a:buChar char="•"/>
              <a:tabLst>
                <a:tab pos="0" algn="l"/>
              </a:tabLst>
            </a:pPr>
            <a:r>
              <a:rPr lang="sr-Latn-RS" sz="2400" spc="-1" dirty="0" err="1"/>
              <a:t>O</a:t>
            </a:r>
            <a:r>
              <a:rPr lang="en-US" sz="2400" spc="-1" dirty="0" err="1" smtClean="0"/>
              <a:t>graničen</a:t>
            </a:r>
            <a:r>
              <a:rPr lang="en-US" sz="2400" spc="-1" dirty="0" smtClean="0"/>
              <a:t> </a:t>
            </a:r>
            <a:r>
              <a:rPr lang="en-US" sz="2400" spc="-1" dirty="0" err="1" smtClean="0"/>
              <a:t>nivo</a:t>
            </a:r>
            <a:r>
              <a:rPr lang="en-US" sz="2400" spc="-1" dirty="0" smtClean="0"/>
              <a:t> </a:t>
            </a:r>
            <a:r>
              <a:rPr lang="en-US" sz="2400" spc="-1" dirty="0" err="1"/>
              <a:t>pripremljenosti</a:t>
            </a:r>
            <a:r>
              <a:rPr lang="en-US" sz="2400" spc="-1" dirty="0"/>
              <a:t> </a:t>
            </a:r>
            <a:r>
              <a:rPr lang="en-US" sz="2400" spc="-1" dirty="0" smtClean="0"/>
              <a:t>u </a:t>
            </a:r>
            <a:r>
              <a:rPr lang="en-US" sz="2400" spc="-1" dirty="0" err="1"/>
              <a:t>upravljanju</a:t>
            </a:r>
            <a:r>
              <a:rPr lang="en-US" sz="2400" spc="-1" dirty="0"/>
              <a:t> </a:t>
            </a:r>
            <a:r>
              <a:rPr lang="en-US" sz="2400" spc="-1" dirty="0" err="1"/>
              <a:t>poljoprivrednim</a:t>
            </a:r>
            <a:r>
              <a:rPr lang="en-US" sz="2400" spc="-1" dirty="0"/>
              <a:t> </a:t>
            </a:r>
            <a:r>
              <a:rPr lang="en-US" sz="2400" spc="-1" dirty="0" err="1"/>
              <a:t>resursima</a:t>
            </a:r>
            <a:r>
              <a:rPr lang="en-US" sz="2400" spc="-1" dirty="0"/>
              <a:t>. </a:t>
            </a:r>
          </a:p>
          <a:p>
            <a:pPr marL="457200" lvl="0" indent="-457200">
              <a:lnSpc>
                <a:spcPct val="90000"/>
              </a:lnSpc>
              <a:spcBef>
                <a:spcPts val="1001"/>
              </a:spcBef>
              <a:buFont typeface="Arial" panose="020B0604020202020204" pitchFamily="34" charset="0"/>
              <a:buChar char="•"/>
              <a:tabLst>
                <a:tab pos="0" algn="l"/>
              </a:tabLst>
            </a:pPr>
            <a:r>
              <a:rPr lang="sr-Latn-RS" sz="2400" spc="-1" dirty="0" smtClean="0"/>
              <a:t>Nove </a:t>
            </a:r>
            <a:r>
              <a:rPr lang="en-US" sz="2400" spc="-1" dirty="0" smtClean="0"/>
              <a:t>mere </a:t>
            </a:r>
            <a:r>
              <a:rPr lang="sr-Latn-RS" sz="2400" spc="-1" dirty="0" smtClean="0"/>
              <a:t>treba da </a:t>
            </a:r>
            <a:r>
              <a:rPr lang="en-US" sz="2400" spc="-1" dirty="0" err="1" smtClean="0"/>
              <a:t>fokusiraju</a:t>
            </a:r>
            <a:r>
              <a:rPr lang="en-US" sz="2400" spc="-1" dirty="0" smtClean="0"/>
              <a:t> </a:t>
            </a:r>
            <a:r>
              <a:rPr lang="en-US" sz="2400" spc="-1" dirty="0" err="1"/>
              <a:t>na</a:t>
            </a:r>
            <a:r>
              <a:rPr lang="en-US" sz="2400" spc="-1" dirty="0"/>
              <a:t> agro-</a:t>
            </a:r>
            <a:r>
              <a:rPr lang="en-US" sz="2400" spc="-1" dirty="0" err="1"/>
              <a:t>ekološke</a:t>
            </a:r>
            <a:r>
              <a:rPr lang="en-US" sz="2400" spc="-1" dirty="0"/>
              <a:t> </a:t>
            </a:r>
            <a:r>
              <a:rPr lang="en-US" sz="2400" spc="-1" dirty="0" err="1"/>
              <a:t>i</a:t>
            </a:r>
            <a:r>
              <a:rPr lang="en-US" sz="2400" spc="-1" dirty="0"/>
              <a:t> </a:t>
            </a:r>
            <a:r>
              <a:rPr lang="en-US" sz="2400" spc="-1" dirty="0" err="1"/>
              <a:t>klimatske</a:t>
            </a:r>
            <a:r>
              <a:rPr lang="en-US" sz="2400" spc="-1" dirty="0"/>
              <a:t> </a:t>
            </a:r>
            <a:r>
              <a:rPr lang="en-US" sz="2400" spc="-1" dirty="0" err="1"/>
              <a:t>prakse</a:t>
            </a:r>
            <a:r>
              <a:rPr lang="en-US" sz="2400" spc="-1" dirty="0"/>
              <a:t>, </a:t>
            </a:r>
            <a:r>
              <a:rPr lang="en-US" sz="2400" spc="-1" dirty="0" err="1"/>
              <a:t>organsku</a:t>
            </a:r>
            <a:r>
              <a:rPr lang="en-US" sz="2400" spc="-1" dirty="0"/>
              <a:t> </a:t>
            </a:r>
            <a:r>
              <a:rPr lang="en-US" sz="2400" spc="-1" dirty="0" err="1"/>
              <a:t>poljoprivredu</a:t>
            </a:r>
            <a:r>
              <a:rPr lang="en-US" sz="2400" spc="-1" dirty="0"/>
              <a:t> </a:t>
            </a:r>
            <a:r>
              <a:rPr lang="en-US" sz="2400" spc="-1" dirty="0" err="1"/>
              <a:t>i</a:t>
            </a:r>
            <a:r>
              <a:rPr lang="en-US" sz="2400" spc="-1" dirty="0"/>
              <a:t> </a:t>
            </a:r>
            <a:r>
              <a:rPr lang="en-US" sz="2400" spc="-1" dirty="0" err="1"/>
              <a:t>sprovođenje</a:t>
            </a:r>
            <a:r>
              <a:rPr lang="en-US" sz="2400" spc="-1" dirty="0"/>
              <a:t> </a:t>
            </a:r>
            <a:r>
              <a:rPr lang="en-US" sz="2400" spc="-1" dirty="0" err="1"/>
              <a:t>lokalnih</a:t>
            </a:r>
            <a:r>
              <a:rPr lang="en-US" sz="2400" spc="-1" dirty="0"/>
              <a:t> </a:t>
            </a:r>
            <a:r>
              <a:rPr lang="en-US" sz="2400" spc="-1" dirty="0" err="1"/>
              <a:t>strategija</a:t>
            </a:r>
            <a:r>
              <a:rPr lang="en-US" sz="2400" spc="-1" dirty="0"/>
              <a:t> </a:t>
            </a:r>
            <a:r>
              <a:rPr lang="en-US" sz="2400" spc="-1" dirty="0" err="1"/>
              <a:t>ruralnog</a:t>
            </a:r>
            <a:r>
              <a:rPr lang="en-US" sz="2400" spc="-1" dirty="0"/>
              <a:t> </a:t>
            </a:r>
            <a:r>
              <a:rPr lang="en-US" sz="2400" spc="-1" dirty="0" err="1"/>
              <a:t>razvoja</a:t>
            </a:r>
            <a:r>
              <a:rPr lang="en-US" sz="2400" spc="-1" dirty="0"/>
              <a:t>, </a:t>
            </a:r>
            <a:r>
              <a:rPr lang="en-US" sz="2400" spc="-1" dirty="0" err="1" smtClean="0"/>
              <a:t>investicij</a:t>
            </a:r>
            <a:r>
              <a:rPr lang="sr-Latn-RS" sz="2400" spc="-1" dirty="0" smtClean="0"/>
              <a:t>e</a:t>
            </a:r>
            <a:r>
              <a:rPr lang="en-US" sz="2400" spc="-1" dirty="0" smtClean="0"/>
              <a:t> </a:t>
            </a:r>
            <a:r>
              <a:rPr lang="en-US" sz="2400" spc="-1" dirty="0"/>
              <a:t>u </a:t>
            </a:r>
            <a:r>
              <a:rPr lang="en-US" sz="2400" spc="-1" dirty="0" err="1"/>
              <a:t>ruralnu</a:t>
            </a:r>
            <a:r>
              <a:rPr lang="en-US" sz="2400" spc="-1" dirty="0"/>
              <a:t> </a:t>
            </a:r>
            <a:r>
              <a:rPr lang="en-US" sz="2400" spc="-1" dirty="0" err="1"/>
              <a:t>infrastrukturu</a:t>
            </a:r>
            <a:r>
              <a:rPr lang="en-US" sz="2400" spc="-1" dirty="0"/>
              <a:t>. </a:t>
            </a:r>
            <a:endParaRPr lang="sr-Latn-RS" sz="2400" spc="-1" dirty="0" smtClean="0"/>
          </a:p>
          <a:p>
            <a:pPr marL="457200" lvl="0" indent="-457200">
              <a:lnSpc>
                <a:spcPct val="90000"/>
              </a:lnSpc>
              <a:spcBef>
                <a:spcPts val="1001"/>
              </a:spcBef>
              <a:buFont typeface="Arial" panose="020B0604020202020204" pitchFamily="34" charset="0"/>
              <a:buChar char="•"/>
              <a:tabLst>
                <a:tab pos="0" algn="l"/>
              </a:tabLst>
            </a:pPr>
            <a:r>
              <a:rPr lang="en-US" sz="2400" spc="-1" dirty="0" err="1"/>
              <a:t>Faktori</a:t>
            </a:r>
            <a:r>
              <a:rPr lang="en-US" sz="2400" spc="-1" dirty="0"/>
              <a:t> </a:t>
            </a:r>
            <a:r>
              <a:rPr lang="en-US" sz="2400" spc="-1" dirty="0" err="1"/>
              <a:t>koji</a:t>
            </a:r>
            <a:r>
              <a:rPr lang="en-US" sz="2400" spc="-1" dirty="0"/>
              <a:t> </a:t>
            </a:r>
            <a:r>
              <a:rPr lang="en-US" sz="2400" spc="-1" dirty="0" err="1"/>
              <a:t>doprinose</a:t>
            </a:r>
            <a:r>
              <a:rPr lang="en-US" sz="2400" spc="-1" dirty="0"/>
              <a:t> </a:t>
            </a:r>
            <a:r>
              <a:rPr lang="en-US" sz="2400" spc="-1" dirty="0" err="1"/>
              <a:t>degradaciji</a:t>
            </a:r>
            <a:r>
              <a:rPr lang="en-US" sz="2400" spc="-1" dirty="0"/>
              <a:t> </a:t>
            </a:r>
            <a:r>
              <a:rPr lang="en-US" sz="2400" spc="-1" dirty="0" err="1"/>
              <a:t>poljoprivrede</a:t>
            </a:r>
            <a:r>
              <a:rPr lang="en-US" sz="2400" spc="-1" dirty="0"/>
              <a:t> </a:t>
            </a:r>
            <a:r>
              <a:rPr lang="en-US" sz="2400" spc="-1" dirty="0" err="1"/>
              <a:t>uključuju</a:t>
            </a:r>
            <a:r>
              <a:rPr lang="en-US" sz="2400" spc="-1" dirty="0"/>
              <a:t> </a:t>
            </a:r>
            <a:r>
              <a:rPr lang="en-US" sz="2400" spc="-1" dirty="0" err="1"/>
              <a:t>klimatske</a:t>
            </a:r>
            <a:r>
              <a:rPr lang="en-US" sz="2400" spc="-1" dirty="0"/>
              <a:t> </a:t>
            </a:r>
            <a:r>
              <a:rPr lang="en-US" sz="2400" spc="-1" dirty="0" err="1"/>
              <a:t>promene</a:t>
            </a:r>
            <a:r>
              <a:rPr lang="en-US" sz="2400" spc="-1" dirty="0"/>
              <a:t>, </a:t>
            </a:r>
            <a:r>
              <a:rPr lang="en-US" sz="2400" spc="-1" dirty="0" err="1"/>
              <a:t>demografske</a:t>
            </a:r>
            <a:r>
              <a:rPr lang="en-US" sz="2400" spc="-1" dirty="0"/>
              <a:t> </a:t>
            </a:r>
            <a:r>
              <a:rPr lang="en-US" sz="2400" spc="-1" dirty="0" err="1"/>
              <a:t>promene</a:t>
            </a:r>
            <a:r>
              <a:rPr lang="en-US" sz="2400" spc="-1" dirty="0"/>
              <a:t> </a:t>
            </a:r>
            <a:r>
              <a:rPr lang="en-US" sz="2400" spc="-1" dirty="0" err="1" smtClean="0"/>
              <a:t>i</a:t>
            </a:r>
            <a:r>
              <a:rPr lang="en-US" sz="2400" spc="-1" dirty="0" smtClean="0"/>
              <a:t> </a:t>
            </a:r>
            <a:r>
              <a:rPr lang="en-US" sz="2400" spc="-1" dirty="0" err="1"/>
              <a:t>nisku</a:t>
            </a:r>
            <a:r>
              <a:rPr lang="en-US" sz="2400" spc="-1" dirty="0"/>
              <a:t> </a:t>
            </a:r>
            <a:r>
              <a:rPr lang="en-US" sz="2400" spc="-1" dirty="0" err="1" smtClean="0"/>
              <a:t>profitabilnost</a:t>
            </a:r>
            <a:r>
              <a:rPr lang="sr-Latn-RS" sz="2400" spc="-1" dirty="0" smtClean="0"/>
              <a:t>.</a:t>
            </a:r>
          </a:p>
          <a:p>
            <a:pPr marL="457200" lvl="0" indent="-457200">
              <a:lnSpc>
                <a:spcPct val="90000"/>
              </a:lnSpc>
              <a:spcBef>
                <a:spcPts val="1001"/>
              </a:spcBef>
              <a:buFont typeface="Arial" panose="020B0604020202020204" pitchFamily="34" charset="0"/>
              <a:buChar char="•"/>
              <a:tabLst>
                <a:tab pos="0" algn="l"/>
              </a:tabLst>
            </a:pPr>
            <a:r>
              <a:rPr lang="en-US" sz="2400" spc="-1" dirty="0" smtClean="0"/>
              <a:t>IPARD </a:t>
            </a:r>
            <a:r>
              <a:rPr lang="en-US" sz="2400" spc="-1" dirty="0"/>
              <a:t>program </a:t>
            </a:r>
            <a:r>
              <a:rPr lang="en-US" sz="2400" spc="-1" dirty="0" err="1" smtClean="0"/>
              <a:t>ima</a:t>
            </a:r>
            <a:r>
              <a:rPr lang="en-US" sz="2400" spc="-1" dirty="0" smtClean="0"/>
              <a:t> </a:t>
            </a:r>
            <a:r>
              <a:rPr lang="en-US" sz="2400" spc="-1" dirty="0" err="1"/>
              <a:t>za</a:t>
            </a:r>
            <a:r>
              <a:rPr lang="en-US" sz="2400" spc="-1" dirty="0"/>
              <a:t> </a:t>
            </a:r>
            <a:r>
              <a:rPr lang="en-US" sz="2400" spc="-1" dirty="0" err="1"/>
              <a:t>cilj</a:t>
            </a:r>
            <a:r>
              <a:rPr lang="en-US" sz="2400" spc="-1" dirty="0"/>
              <a:t> da </a:t>
            </a:r>
            <a:r>
              <a:rPr lang="en-US" sz="2400" spc="-1" dirty="0" err="1"/>
              <a:t>motivišu</a:t>
            </a:r>
            <a:r>
              <a:rPr lang="en-US" sz="2400" spc="-1" dirty="0"/>
              <a:t> </a:t>
            </a:r>
            <a:r>
              <a:rPr lang="en-US" sz="2400" spc="-1" dirty="0" err="1"/>
              <a:t>prakse</a:t>
            </a:r>
            <a:r>
              <a:rPr lang="en-US" sz="2400" spc="-1" dirty="0"/>
              <a:t> </a:t>
            </a:r>
            <a:r>
              <a:rPr lang="en-US" sz="2400" spc="-1" dirty="0" err="1"/>
              <a:t>prihvatljive</a:t>
            </a:r>
            <a:r>
              <a:rPr lang="en-US" sz="2400" spc="-1" dirty="0"/>
              <a:t> </a:t>
            </a:r>
            <a:r>
              <a:rPr lang="en-US" sz="2400" spc="-1" dirty="0" err="1"/>
              <a:t>za</a:t>
            </a:r>
            <a:r>
              <a:rPr lang="en-US" sz="2400" spc="-1" dirty="0"/>
              <a:t> </a:t>
            </a:r>
            <a:r>
              <a:rPr lang="en-US" sz="2400" spc="-1" dirty="0" err="1"/>
              <a:t>životnu</a:t>
            </a:r>
            <a:r>
              <a:rPr lang="en-US" sz="2400" spc="-1" dirty="0"/>
              <a:t> </a:t>
            </a:r>
            <a:r>
              <a:rPr lang="en-US" sz="2400" spc="-1" dirty="0" err="1"/>
              <a:t>sredinu</a:t>
            </a:r>
            <a:r>
              <a:rPr lang="en-US" sz="2400" spc="-1" dirty="0"/>
              <a:t> </a:t>
            </a:r>
            <a:r>
              <a:rPr lang="en-US" sz="2400" spc="-1" dirty="0" err="1"/>
              <a:t>kroz</a:t>
            </a:r>
            <a:r>
              <a:rPr lang="en-US" sz="2400" spc="-1" dirty="0"/>
              <a:t> mere </a:t>
            </a:r>
            <a:r>
              <a:rPr lang="en-US" sz="2400" spc="-1" dirty="0" err="1"/>
              <a:t>kao</a:t>
            </a:r>
            <a:r>
              <a:rPr lang="en-US" sz="2400" spc="-1" dirty="0"/>
              <a:t> </a:t>
            </a:r>
            <a:r>
              <a:rPr lang="en-US" sz="2400" spc="-1" dirty="0" err="1"/>
              <a:t>što</a:t>
            </a:r>
            <a:r>
              <a:rPr lang="en-US" sz="2400" spc="-1" dirty="0"/>
              <a:t> </a:t>
            </a:r>
            <a:r>
              <a:rPr lang="en-US" sz="2400" spc="-1" dirty="0" err="1"/>
              <a:t>su</a:t>
            </a:r>
            <a:r>
              <a:rPr lang="en-US" sz="2400" spc="-1" dirty="0"/>
              <a:t> </a:t>
            </a:r>
            <a:r>
              <a:rPr lang="en-US" sz="2400" spc="-1" dirty="0" err="1"/>
              <a:t>agroekološko-klimatska</a:t>
            </a:r>
            <a:r>
              <a:rPr lang="en-US" sz="2400" spc="-1" dirty="0"/>
              <a:t> </a:t>
            </a:r>
            <a:r>
              <a:rPr lang="en-US" sz="2400" spc="-1" dirty="0" err="1"/>
              <a:t>i</a:t>
            </a:r>
            <a:r>
              <a:rPr lang="en-US" sz="2400" spc="-1" dirty="0"/>
              <a:t> </a:t>
            </a:r>
            <a:r>
              <a:rPr lang="en-US" sz="2400" spc="-1" dirty="0" err="1"/>
              <a:t>organska</a:t>
            </a:r>
            <a:r>
              <a:rPr lang="en-US" sz="2400" spc="-1" dirty="0"/>
              <a:t> </a:t>
            </a:r>
            <a:r>
              <a:rPr lang="en-US" sz="2400" spc="-1" dirty="0" err="1" smtClean="0"/>
              <a:t>poljoprivreda</a:t>
            </a:r>
            <a:endParaRPr lang="en-US" sz="2400" spc="-1" dirty="0"/>
          </a:p>
          <a:p>
            <a:pPr marL="457200" lvl="0" indent="-457200">
              <a:lnSpc>
                <a:spcPct val="90000"/>
              </a:lnSpc>
              <a:spcBef>
                <a:spcPts val="1001"/>
              </a:spcBef>
              <a:buFont typeface="Arial" panose="020B0604020202020204" pitchFamily="34" charset="0"/>
              <a:buChar char="•"/>
              <a:tabLst>
                <a:tab pos="0" algn="l"/>
              </a:tabLst>
            </a:pPr>
            <a:endParaRPr lang="en-US" sz="2400" spc="-1" dirty="0"/>
          </a:p>
        </p:txBody>
      </p:sp>
    </p:spTree>
    <p:extLst>
      <p:ext uri="{BB962C8B-B14F-4D97-AF65-F5344CB8AC3E}">
        <p14:creationId xmlns:p14="http://schemas.microsoft.com/office/powerpoint/2010/main" val="63916225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71640" y="0"/>
            <a:ext cx="12187080" cy="6855120"/>
          </a:xfrm>
          <a:prstGeom prst="rect">
            <a:avLst/>
          </a:prstGeom>
          <a:ln w="0">
            <a:noFill/>
          </a:ln>
        </p:spPr>
      </p:pic>
      <p:sp>
        <p:nvSpPr>
          <p:cNvPr id="114" name="CustomShape 1"/>
          <p:cNvSpPr/>
          <p:nvPr/>
        </p:nvSpPr>
        <p:spPr>
          <a:xfrm>
            <a:off x="471333" y="1679263"/>
            <a:ext cx="1123825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GLAVNI IZAZOVI POLJOPRIVREDE I RURALNOG RAZVOJA U REPUBLICI SRBIJI REPUBLIKE SRBIJE I EVROPSKE </a:t>
            </a:r>
            <a:r>
              <a:rPr lang="sr-Latn-RS" sz="2800" b="1" spc="-1" dirty="0" smtClean="0">
                <a:solidFill>
                  <a:srgbClr val="000000"/>
                </a:solidFill>
              </a:rPr>
              <a:t>INTEGRACIJE</a:t>
            </a:r>
            <a:endParaRPr lang="en-US" sz="2800" b="0" strike="noStrike" spc="-1" dirty="0">
              <a:latin typeface="Arial"/>
            </a:endParaRPr>
          </a:p>
          <a:p>
            <a:pPr>
              <a:lnSpc>
                <a:spcPct val="90000"/>
              </a:lnSpc>
              <a:spcBef>
                <a:spcPts val="1001"/>
              </a:spcBef>
              <a:tabLst>
                <a:tab pos="0" algn="l"/>
              </a:tabLst>
            </a:pPr>
            <a:r>
              <a:rPr lang="en-US" sz="2400" spc="-1" dirty="0">
                <a:solidFill>
                  <a:srgbClr val="000000"/>
                </a:solidFill>
              </a:rPr>
              <a:t>– Mala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fragmentirana</a:t>
            </a:r>
            <a:r>
              <a:rPr lang="en-US" sz="2400" spc="-1" dirty="0">
                <a:solidFill>
                  <a:srgbClr val="000000"/>
                </a:solidFill>
              </a:rPr>
              <a:t> </a:t>
            </a:r>
            <a:r>
              <a:rPr lang="en-US" sz="2400" spc="-1" dirty="0" err="1">
                <a:solidFill>
                  <a:srgbClr val="000000"/>
                </a:solidFill>
              </a:rPr>
              <a:t>gazdinstva</a:t>
            </a:r>
            <a:r>
              <a:rPr lang="en-US" sz="2400" spc="-1" dirty="0">
                <a:solidFill>
                  <a:srgbClr val="000000"/>
                </a:solidFill>
              </a:rPr>
              <a:t> (</a:t>
            </a:r>
            <a:r>
              <a:rPr lang="en-US" sz="2400" spc="-1" dirty="0" err="1">
                <a:solidFill>
                  <a:srgbClr val="000000"/>
                </a:solidFill>
              </a:rPr>
              <a:t>prosečna</a:t>
            </a:r>
            <a:r>
              <a:rPr lang="en-US" sz="2400" spc="-1" dirty="0">
                <a:solidFill>
                  <a:srgbClr val="000000"/>
                </a:solidFill>
              </a:rPr>
              <a:t> </a:t>
            </a:r>
            <a:r>
              <a:rPr lang="en-US" sz="2400" spc="-1" dirty="0" err="1">
                <a:solidFill>
                  <a:srgbClr val="000000"/>
                </a:solidFill>
              </a:rPr>
              <a:t>veličina</a:t>
            </a:r>
            <a:r>
              <a:rPr lang="en-US" sz="2400" spc="-1" dirty="0">
                <a:solidFill>
                  <a:srgbClr val="000000"/>
                </a:solidFill>
              </a:rPr>
              <a:t> </a:t>
            </a:r>
            <a:r>
              <a:rPr lang="en-US" sz="2400" spc="-1" dirty="0" err="1">
                <a:solidFill>
                  <a:srgbClr val="000000"/>
                </a:solidFill>
              </a:rPr>
              <a:t>farme</a:t>
            </a:r>
            <a:r>
              <a:rPr lang="en-US" sz="2400" spc="-1" dirty="0">
                <a:solidFill>
                  <a:srgbClr val="000000"/>
                </a:solidFill>
              </a:rPr>
              <a:t> od 6,2 ha)</a:t>
            </a:r>
          </a:p>
          <a:p>
            <a:pPr>
              <a:lnSpc>
                <a:spcPct val="90000"/>
              </a:lnSpc>
              <a:spcBef>
                <a:spcPts val="1001"/>
              </a:spcBef>
              <a:tabLst>
                <a:tab pos="0" algn="l"/>
              </a:tabLst>
            </a:pPr>
            <a:r>
              <a:rPr lang="en-US" sz="2400" spc="-1" dirty="0">
                <a:solidFill>
                  <a:srgbClr val="000000"/>
                </a:solidFill>
              </a:rPr>
              <a:t>– Niska </a:t>
            </a:r>
            <a:r>
              <a:rPr lang="en-US" sz="2400" spc="-1" dirty="0" err="1">
                <a:solidFill>
                  <a:srgbClr val="000000"/>
                </a:solidFill>
              </a:rPr>
              <a:t>produktivnost</a:t>
            </a:r>
            <a:r>
              <a:rPr lang="en-US" sz="2400" spc="-1" dirty="0">
                <a:solidFill>
                  <a:srgbClr val="000000"/>
                </a:solidFill>
              </a:rPr>
              <a:t>, </a:t>
            </a:r>
            <a:r>
              <a:rPr lang="en-US" sz="2400" spc="-1" dirty="0" err="1">
                <a:solidFill>
                  <a:srgbClr val="000000"/>
                </a:solidFill>
              </a:rPr>
              <a:t>nedovoljna</a:t>
            </a:r>
            <a:r>
              <a:rPr lang="en-US" sz="2400" spc="-1" dirty="0">
                <a:solidFill>
                  <a:srgbClr val="000000"/>
                </a:solidFill>
              </a:rPr>
              <a:t> </a:t>
            </a:r>
            <a:r>
              <a:rPr lang="en-US" sz="2400" spc="-1" dirty="0" err="1">
                <a:solidFill>
                  <a:srgbClr val="000000"/>
                </a:solidFill>
              </a:rPr>
              <a:t>konstantna</a:t>
            </a:r>
            <a:r>
              <a:rPr lang="en-US" sz="2400" spc="-1" dirty="0">
                <a:solidFill>
                  <a:srgbClr val="000000"/>
                </a:solidFill>
              </a:rPr>
              <a:t> </a:t>
            </a:r>
            <a:r>
              <a:rPr lang="en-US" sz="2400" spc="-1" dirty="0" err="1">
                <a:solidFill>
                  <a:srgbClr val="000000"/>
                </a:solidFill>
              </a:rPr>
              <a:t>količina</a:t>
            </a:r>
            <a:r>
              <a:rPr lang="en-US" sz="2400" spc="-1" dirty="0">
                <a:solidFill>
                  <a:srgbClr val="000000"/>
                </a:solidFill>
              </a:rPr>
              <a:t> </a:t>
            </a:r>
            <a:r>
              <a:rPr lang="en-US" sz="2400" spc="-1" dirty="0" err="1">
                <a:solidFill>
                  <a:srgbClr val="000000"/>
                </a:solidFill>
              </a:rPr>
              <a:t>visokokvalitetnih</a:t>
            </a:r>
            <a:r>
              <a:rPr lang="en-US" sz="2400" spc="-1" dirty="0">
                <a:solidFill>
                  <a:srgbClr val="000000"/>
                </a:solidFill>
              </a:rPr>
              <a:t> </a:t>
            </a:r>
            <a:r>
              <a:rPr lang="en-US" sz="2400" spc="-1" dirty="0" err="1">
                <a:solidFill>
                  <a:srgbClr val="000000"/>
                </a:solidFill>
              </a:rPr>
              <a:t>proizvoda</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nedostatak</a:t>
            </a:r>
            <a:r>
              <a:rPr lang="en-US" sz="2400" spc="-1" dirty="0">
                <a:solidFill>
                  <a:srgbClr val="000000"/>
                </a:solidFill>
              </a:rPr>
              <a:t> </a:t>
            </a:r>
            <a:r>
              <a:rPr lang="en-US" sz="2400" spc="-1" dirty="0" err="1">
                <a:solidFill>
                  <a:srgbClr val="000000"/>
                </a:solidFill>
              </a:rPr>
              <a:t>organizacija</a:t>
            </a:r>
            <a:r>
              <a:rPr lang="en-US" sz="2400" spc="-1" dirty="0">
                <a:solidFill>
                  <a:srgbClr val="000000"/>
                </a:solidFill>
              </a:rPr>
              <a:t> </a:t>
            </a:r>
            <a:r>
              <a:rPr lang="en-US" sz="2400" spc="-1" dirty="0" err="1">
                <a:solidFill>
                  <a:srgbClr val="000000"/>
                </a:solidFill>
              </a:rPr>
              <a:t>među</a:t>
            </a:r>
            <a:r>
              <a:rPr lang="en-US" sz="2400" spc="-1" dirty="0">
                <a:solidFill>
                  <a:srgbClr val="000000"/>
                </a:solidFill>
              </a:rPr>
              <a:t> </a:t>
            </a:r>
            <a:r>
              <a:rPr lang="en-US" sz="2400" spc="-1" dirty="0" err="1">
                <a:solidFill>
                  <a:srgbClr val="000000"/>
                </a:solidFill>
              </a:rPr>
              <a:t>poljoprivrednim</a:t>
            </a:r>
            <a:r>
              <a:rPr lang="en-US" sz="2400" spc="-1" dirty="0">
                <a:solidFill>
                  <a:srgbClr val="000000"/>
                </a:solidFill>
              </a:rPr>
              <a:t> </a:t>
            </a:r>
            <a:r>
              <a:rPr lang="en-US" sz="2400" spc="-1" dirty="0" err="1">
                <a:solidFill>
                  <a:srgbClr val="000000"/>
                </a:solidFill>
              </a:rPr>
              <a:t>proizvođačima</a:t>
            </a:r>
            <a:r>
              <a:rPr lang="en-US" sz="2400" spc="-1" dirty="0">
                <a:solidFill>
                  <a:srgbClr val="000000"/>
                </a:solidFill>
              </a:rPr>
              <a:t>; </a:t>
            </a:r>
          </a:p>
          <a:p>
            <a:pPr>
              <a:lnSpc>
                <a:spcPct val="90000"/>
              </a:lnSpc>
              <a:spcBef>
                <a:spcPts val="1001"/>
              </a:spcBef>
              <a:tabLst>
                <a:tab pos="0" algn="l"/>
              </a:tabLst>
            </a:pPr>
            <a:r>
              <a:rPr lang="en-US" sz="2400" spc="-1" dirty="0">
                <a:solidFill>
                  <a:srgbClr val="000000"/>
                </a:solidFill>
              </a:rPr>
              <a:t>–  </a:t>
            </a:r>
            <a:r>
              <a:rPr lang="en-US" sz="2400" spc="-1" dirty="0" err="1">
                <a:solidFill>
                  <a:srgbClr val="000000"/>
                </a:solidFill>
              </a:rPr>
              <a:t>Nedostatak</a:t>
            </a:r>
            <a:r>
              <a:rPr lang="en-US" sz="2400" spc="-1" dirty="0">
                <a:solidFill>
                  <a:srgbClr val="000000"/>
                </a:solidFill>
              </a:rPr>
              <a:t> </a:t>
            </a:r>
            <a:r>
              <a:rPr lang="en-US" sz="2400" spc="-1" dirty="0" err="1">
                <a:solidFill>
                  <a:srgbClr val="000000"/>
                </a:solidFill>
              </a:rPr>
              <a:t>osnovne</a:t>
            </a:r>
            <a:r>
              <a:rPr lang="en-US" sz="2400" spc="-1" dirty="0">
                <a:solidFill>
                  <a:srgbClr val="000000"/>
                </a:solidFill>
              </a:rPr>
              <a:t> </a:t>
            </a:r>
            <a:r>
              <a:rPr lang="en-US" sz="2400" spc="-1" dirty="0" err="1">
                <a:solidFill>
                  <a:srgbClr val="000000"/>
                </a:solidFill>
              </a:rPr>
              <a:t>infrastrukture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usluga</a:t>
            </a:r>
            <a:r>
              <a:rPr lang="en-US" sz="2400" spc="-1" dirty="0">
                <a:solidFill>
                  <a:srgbClr val="000000"/>
                </a:solidFill>
              </a:rPr>
              <a:t> u </a:t>
            </a:r>
            <a:r>
              <a:rPr lang="en-US" sz="2400" spc="-1" dirty="0" err="1">
                <a:solidFill>
                  <a:srgbClr val="000000"/>
                </a:solidFill>
              </a:rPr>
              <a:t>ruralnim</a:t>
            </a:r>
            <a:r>
              <a:rPr lang="en-US" sz="2400" spc="-1" dirty="0">
                <a:solidFill>
                  <a:srgbClr val="000000"/>
                </a:solidFill>
              </a:rPr>
              <a:t> </a:t>
            </a:r>
            <a:r>
              <a:rPr lang="en-US" sz="2400" spc="-1" dirty="0" err="1">
                <a:solidFill>
                  <a:srgbClr val="000000"/>
                </a:solidFill>
              </a:rPr>
              <a:t>područjima</a:t>
            </a:r>
            <a:r>
              <a:rPr lang="en-US" sz="2400" spc="-1" dirty="0">
                <a:solidFill>
                  <a:srgbClr val="000000"/>
                </a:solidFill>
              </a:rPr>
              <a:t> </a:t>
            </a:r>
          </a:p>
          <a:p>
            <a:pPr>
              <a:lnSpc>
                <a:spcPct val="90000"/>
              </a:lnSpc>
              <a:spcBef>
                <a:spcPts val="1001"/>
              </a:spcBef>
              <a:tabLst>
                <a:tab pos="0" algn="l"/>
              </a:tabLst>
            </a:pPr>
            <a:r>
              <a:rPr lang="en-US" sz="2400" spc="-1" dirty="0">
                <a:solidFill>
                  <a:srgbClr val="000000"/>
                </a:solidFill>
              </a:rPr>
              <a:t>– </a:t>
            </a:r>
            <a:r>
              <a:rPr lang="sr-Latn-RS" sz="2400" spc="-1" dirty="0" smtClean="0">
                <a:solidFill>
                  <a:srgbClr val="000000"/>
                </a:solidFill>
              </a:rPr>
              <a:t> </a:t>
            </a:r>
            <a:r>
              <a:rPr lang="en-US" sz="2400" spc="-1" dirty="0" err="1" smtClean="0">
                <a:solidFill>
                  <a:srgbClr val="000000"/>
                </a:solidFill>
              </a:rPr>
              <a:t>Ruralna</a:t>
            </a:r>
            <a:r>
              <a:rPr lang="en-US" sz="2400" spc="-1" dirty="0" smtClean="0">
                <a:solidFill>
                  <a:srgbClr val="000000"/>
                </a:solidFill>
              </a:rPr>
              <a:t> </a:t>
            </a:r>
            <a:r>
              <a:rPr lang="en-US" sz="2400" spc="-1" dirty="0" err="1">
                <a:solidFill>
                  <a:srgbClr val="000000"/>
                </a:solidFill>
              </a:rPr>
              <a:t>područja</a:t>
            </a:r>
            <a:r>
              <a:rPr lang="en-US" sz="2400" spc="-1" dirty="0">
                <a:solidFill>
                  <a:srgbClr val="000000"/>
                </a:solidFill>
              </a:rPr>
              <a:t> </a:t>
            </a:r>
            <a:r>
              <a:rPr lang="en-US" sz="2400" spc="-1" dirty="0" err="1">
                <a:solidFill>
                  <a:srgbClr val="000000"/>
                </a:solidFill>
              </a:rPr>
              <a:t>imaju</a:t>
            </a:r>
            <a:r>
              <a:rPr lang="en-US" sz="2400" spc="-1" dirty="0">
                <a:solidFill>
                  <a:srgbClr val="000000"/>
                </a:solidFill>
              </a:rPr>
              <a:t> </a:t>
            </a:r>
            <a:r>
              <a:rPr lang="en-US" sz="2400" spc="-1" dirty="0" err="1">
                <a:solidFill>
                  <a:srgbClr val="000000"/>
                </a:solidFill>
              </a:rPr>
              <a:t>nepovoljna</a:t>
            </a:r>
            <a:r>
              <a:rPr lang="en-US" sz="2400" spc="-1" dirty="0">
                <a:solidFill>
                  <a:srgbClr val="000000"/>
                </a:solidFill>
              </a:rPr>
              <a:t> </a:t>
            </a:r>
            <a:r>
              <a:rPr lang="en-US" sz="2400" spc="-1" dirty="0" err="1">
                <a:solidFill>
                  <a:srgbClr val="000000"/>
                </a:solidFill>
              </a:rPr>
              <a:t>kretanja</a:t>
            </a:r>
            <a:r>
              <a:rPr lang="en-US" sz="2400" spc="-1" dirty="0">
                <a:solidFill>
                  <a:srgbClr val="000000"/>
                </a:solidFill>
              </a:rPr>
              <a:t> </a:t>
            </a:r>
            <a:r>
              <a:rPr lang="en-US" sz="2400" spc="-1" dirty="0" err="1">
                <a:solidFill>
                  <a:srgbClr val="000000"/>
                </a:solidFill>
              </a:rPr>
              <a:t>stanovništva</a:t>
            </a:r>
            <a:r>
              <a:rPr lang="en-US" sz="2400" spc="-1" dirty="0">
                <a:solidFill>
                  <a:srgbClr val="000000"/>
                </a:solidFill>
              </a:rPr>
              <a:t> </a:t>
            </a:r>
          </a:p>
          <a:p>
            <a:pPr>
              <a:lnSpc>
                <a:spcPct val="90000"/>
              </a:lnSpc>
              <a:spcBef>
                <a:spcPts val="1001"/>
              </a:spcBef>
              <a:tabLst>
                <a:tab pos="0" algn="l"/>
              </a:tabLst>
            </a:pPr>
            <a:r>
              <a:rPr lang="en-US" sz="2400" spc="-1" dirty="0">
                <a:solidFill>
                  <a:srgbClr val="000000"/>
                </a:solidFill>
              </a:rPr>
              <a:t>– </a:t>
            </a:r>
            <a:r>
              <a:rPr lang="sr-Latn-RS" sz="2400" spc="-1" dirty="0" smtClean="0">
                <a:solidFill>
                  <a:srgbClr val="000000"/>
                </a:solidFill>
              </a:rPr>
              <a:t> </a:t>
            </a:r>
            <a:r>
              <a:rPr lang="en-US" sz="2400" spc="-1" dirty="0" smtClean="0">
                <a:solidFill>
                  <a:srgbClr val="000000"/>
                </a:solidFill>
              </a:rPr>
              <a:t>Niska </a:t>
            </a:r>
            <a:r>
              <a:rPr lang="en-US" sz="2400" spc="-1" dirty="0" err="1">
                <a:solidFill>
                  <a:srgbClr val="000000"/>
                </a:solidFill>
              </a:rPr>
              <a:t>privrženost</a:t>
            </a:r>
            <a:r>
              <a:rPr lang="en-US" sz="2400" spc="-1" dirty="0">
                <a:solidFill>
                  <a:srgbClr val="000000"/>
                </a:solidFill>
              </a:rPr>
              <a:t> </a:t>
            </a:r>
            <a:r>
              <a:rPr lang="en-US" sz="2400" spc="-1" dirty="0" err="1">
                <a:solidFill>
                  <a:srgbClr val="000000"/>
                </a:solidFill>
              </a:rPr>
              <a:t>poljoprivrednih</a:t>
            </a:r>
            <a:r>
              <a:rPr lang="en-US" sz="2400" spc="-1" dirty="0">
                <a:solidFill>
                  <a:srgbClr val="000000"/>
                </a:solidFill>
              </a:rPr>
              <a:t> </a:t>
            </a:r>
            <a:r>
              <a:rPr lang="en-US" sz="2400" spc="-1" dirty="0" err="1">
                <a:solidFill>
                  <a:srgbClr val="000000"/>
                </a:solidFill>
              </a:rPr>
              <a:t>proizvođača</a:t>
            </a:r>
            <a:r>
              <a:rPr lang="en-US" sz="2400" spc="-1" dirty="0">
                <a:solidFill>
                  <a:srgbClr val="000000"/>
                </a:solidFill>
              </a:rPr>
              <a:t> </a:t>
            </a:r>
            <a:r>
              <a:rPr lang="en-US" sz="2400" spc="-1" dirty="0" err="1">
                <a:solidFill>
                  <a:srgbClr val="000000"/>
                </a:solidFill>
              </a:rPr>
              <a:t>ekološki</a:t>
            </a:r>
            <a:r>
              <a:rPr lang="en-US" sz="2400" spc="-1" dirty="0">
                <a:solidFill>
                  <a:srgbClr val="000000"/>
                </a:solidFill>
              </a:rPr>
              <a:t> </a:t>
            </a:r>
            <a:r>
              <a:rPr lang="en-US" sz="2400" spc="-1" dirty="0" err="1">
                <a:solidFill>
                  <a:srgbClr val="000000"/>
                </a:solidFill>
              </a:rPr>
              <a:t>prihvatljivim</a:t>
            </a:r>
            <a:endParaRPr lang="en-US" sz="2400" spc="-1" dirty="0">
              <a:solidFill>
                <a:srgbClr val="000000"/>
              </a:solidFill>
            </a:endParaRPr>
          </a:p>
          <a:p>
            <a:pPr>
              <a:lnSpc>
                <a:spcPct val="90000"/>
              </a:lnSpc>
              <a:spcBef>
                <a:spcPts val="1001"/>
              </a:spcBef>
              <a:tabLst>
                <a:tab pos="0" algn="l"/>
              </a:tabLst>
            </a:pPr>
            <a:r>
              <a:rPr lang="en-US" sz="2400" spc="-1" dirty="0" err="1">
                <a:solidFill>
                  <a:srgbClr val="000000"/>
                </a:solidFill>
              </a:rPr>
              <a:t>praksama</a:t>
            </a:r>
            <a:r>
              <a:rPr lang="en-US" sz="2400" spc="-1" dirty="0">
                <a:solidFill>
                  <a:srgbClr val="000000"/>
                </a:solidFill>
              </a:rPr>
              <a:t> </a:t>
            </a:r>
          </a:p>
          <a:p>
            <a:pPr>
              <a:lnSpc>
                <a:spcPct val="90000"/>
              </a:lnSpc>
              <a:spcBef>
                <a:spcPts val="1001"/>
              </a:spcBef>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71640" y="0"/>
            <a:ext cx="12187080" cy="6855120"/>
          </a:xfrm>
          <a:prstGeom prst="rect">
            <a:avLst/>
          </a:prstGeom>
          <a:ln w="0">
            <a:noFill/>
          </a:ln>
        </p:spPr>
      </p:pic>
      <p:sp>
        <p:nvSpPr>
          <p:cNvPr id="114" name="CustomShape 1"/>
          <p:cNvSpPr/>
          <p:nvPr/>
        </p:nvSpPr>
        <p:spPr>
          <a:xfrm>
            <a:off x="471333" y="1679263"/>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GLAVNI IZAZOVI POLJOPRIVREDE I RURALNOG RAZVOJA U REPUBLICI SRBIJI REPUBLIKE SRBIJE I EVROPSKE </a:t>
            </a:r>
            <a:r>
              <a:rPr lang="sr-Latn-RS" sz="2800" b="1" spc="-1" dirty="0" smtClean="0">
                <a:solidFill>
                  <a:srgbClr val="000000"/>
                </a:solidFill>
              </a:rPr>
              <a:t>INTEGRACIJE</a:t>
            </a:r>
            <a:endParaRPr lang="en-US" sz="2800" b="0" strike="noStrike" spc="-1" dirty="0">
              <a:latin typeface="Arial"/>
            </a:endParaRPr>
          </a:p>
          <a:p>
            <a:pPr>
              <a:lnSpc>
                <a:spcPct val="90000"/>
              </a:lnSpc>
              <a:spcBef>
                <a:spcPts val="1001"/>
              </a:spcBef>
              <a:tabLst>
                <a:tab pos="0" algn="l"/>
              </a:tabLst>
            </a:pPr>
            <a:r>
              <a:rPr lang="sr-Latn-RS" sz="2400" spc="-1" dirty="0" smtClean="0">
                <a:solidFill>
                  <a:srgbClr val="000000"/>
                </a:solidFill>
              </a:rPr>
              <a:t>Potrebna je: </a:t>
            </a:r>
          </a:p>
          <a:p>
            <a:pPr marL="342900" indent="-342900">
              <a:lnSpc>
                <a:spcPct val="90000"/>
              </a:lnSpc>
              <a:spcBef>
                <a:spcPts val="1001"/>
              </a:spcBef>
              <a:buFont typeface="Arial" panose="020B0604020202020204" pitchFamily="34" charset="0"/>
              <a:buChar char="•"/>
              <a:tabLst>
                <a:tab pos="0" algn="l"/>
              </a:tabLst>
            </a:pPr>
            <a:r>
              <a:rPr lang="en-US" sz="2400" spc="-1" dirty="0" err="1" smtClean="0">
                <a:solidFill>
                  <a:srgbClr val="000000"/>
                </a:solidFill>
              </a:rPr>
              <a:t>institucionalno</a:t>
            </a:r>
            <a:r>
              <a:rPr lang="en-US" sz="2400" spc="-1" dirty="0" smtClean="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strukturalno</a:t>
            </a:r>
            <a:r>
              <a:rPr lang="en-US" sz="2400" spc="-1" dirty="0">
                <a:solidFill>
                  <a:srgbClr val="000000"/>
                </a:solidFill>
              </a:rPr>
              <a:t> </a:t>
            </a:r>
            <a:r>
              <a:rPr lang="en-US" sz="2400" spc="-1" dirty="0" err="1">
                <a:solidFill>
                  <a:srgbClr val="000000"/>
                </a:solidFill>
              </a:rPr>
              <a:t>prilagođavanje</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sprovođenje</a:t>
            </a:r>
            <a:r>
              <a:rPr lang="en-US" sz="2400" spc="-1" dirty="0">
                <a:solidFill>
                  <a:srgbClr val="000000"/>
                </a:solidFill>
              </a:rPr>
              <a:t> EU </a:t>
            </a:r>
            <a:r>
              <a:rPr lang="en-US" sz="2400" spc="-1" dirty="0" err="1" smtClean="0">
                <a:solidFill>
                  <a:srgbClr val="000000"/>
                </a:solidFill>
              </a:rPr>
              <a:t>politika</a:t>
            </a:r>
            <a:r>
              <a:rPr lang="sr-Latn-RS" sz="2400" spc="-1" dirty="0">
                <a:solidFill>
                  <a:srgbClr val="000000"/>
                </a:solidFill>
              </a:rPr>
              <a:t>;</a:t>
            </a:r>
            <a:endParaRPr lang="en-U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400" spc="-1" dirty="0" err="1" smtClean="0">
                <a:solidFill>
                  <a:srgbClr val="000000"/>
                </a:solidFill>
              </a:rPr>
              <a:t>modernizacij</a:t>
            </a:r>
            <a:r>
              <a:rPr lang="sr-Latn-RS" sz="2400" spc="-1" dirty="0">
                <a:solidFill>
                  <a:srgbClr val="000000"/>
                </a:solidFill>
              </a:rPr>
              <a:t>a</a:t>
            </a:r>
            <a:r>
              <a:rPr lang="en-US" sz="2400" spc="-1" dirty="0" smtClean="0">
                <a:solidFill>
                  <a:srgbClr val="000000"/>
                </a:solidFill>
              </a:rPr>
              <a:t> </a:t>
            </a:r>
            <a:r>
              <a:rPr lang="en-US" sz="2400" spc="-1" dirty="0" err="1" smtClean="0">
                <a:solidFill>
                  <a:srgbClr val="000000"/>
                </a:solidFill>
              </a:rPr>
              <a:t>polj</a:t>
            </a:r>
            <a:r>
              <a:rPr lang="en-US" sz="2400" spc="-1" dirty="0" smtClean="0">
                <a:solidFill>
                  <a:srgbClr val="000000"/>
                </a:solidFill>
              </a:rPr>
              <a:t>. </a:t>
            </a:r>
            <a:r>
              <a:rPr lang="en-US" sz="2400" spc="-1" dirty="0" err="1" smtClean="0">
                <a:solidFill>
                  <a:srgbClr val="000000"/>
                </a:solidFill>
              </a:rPr>
              <a:t>gazdinstava</a:t>
            </a:r>
            <a:r>
              <a:rPr lang="en-US" sz="2400" spc="-1" dirty="0" smtClean="0">
                <a:solidFill>
                  <a:srgbClr val="000000"/>
                </a:solidFill>
              </a:rPr>
              <a:t>, </a:t>
            </a:r>
            <a:r>
              <a:rPr lang="sr-Latn-RS" sz="2400" spc="-1" dirty="0" smtClean="0">
                <a:solidFill>
                  <a:srgbClr val="000000"/>
                </a:solidFill>
              </a:rPr>
              <a:t>unapređenje </a:t>
            </a:r>
            <a:r>
              <a:rPr lang="en-US" sz="2400" spc="-1" dirty="0" err="1" smtClean="0">
                <a:solidFill>
                  <a:srgbClr val="000000"/>
                </a:solidFill>
              </a:rPr>
              <a:t>konkurentnost</a:t>
            </a:r>
            <a:r>
              <a:rPr lang="sr-Latn-RS" sz="2400" spc="-1" dirty="0" smtClean="0">
                <a:solidFill>
                  <a:srgbClr val="000000"/>
                </a:solidFill>
              </a:rPr>
              <a:t>i</a:t>
            </a:r>
            <a:r>
              <a:rPr lang="en-US" sz="2400" spc="-1" dirty="0" smtClean="0">
                <a:solidFill>
                  <a:srgbClr val="000000"/>
                </a:solidFill>
              </a:rPr>
              <a:t>, </a:t>
            </a:r>
            <a:r>
              <a:rPr lang="en-US" sz="2400" spc="-1" dirty="0" err="1" smtClean="0">
                <a:solidFill>
                  <a:srgbClr val="000000"/>
                </a:solidFill>
              </a:rPr>
              <a:t>sektorsk</a:t>
            </a:r>
            <a:r>
              <a:rPr lang="sr-Latn-RS" sz="2400" spc="-1" dirty="0">
                <a:solidFill>
                  <a:srgbClr val="000000"/>
                </a:solidFill>
              </a:rPr>
              <a:t>e</a:t>
            </a:r>
            <a:r>
              <a:rPr lang="sr-Latn-RS" sz="2400" spc="-1" dirty="0" smtClean="0">
                <a:solidFill>
                  <a:srgbClr val="000000"/>
                </a:solidFill>
              </a:rPr>
              <a:t> </a:t>
            </a:r>
            <a:r>
              <a:rPr lang="en-US" sz="2400" spc="-1" dirty="0" err="1" smtClean="0">
                <a:solidFill>
                  <a:srgbClr val="000000"/>
                </a:solidFill>
              </a:rPr>
              <a:t>integracij</a:t>
            </a:r>
            <a:r>
              <a:rPr lang="sr-Latn-RS" sz="2400" spc="-1" dirty="0">
                <a:solidFill>
                  <a:srgbClr val="000000"/>
                </a:solidFill>
              </a:rPr>
              <a:t>e</a:t>
            </a:r>
            <a:r>
              <a:rPr lang="en-US" sz="2400" spc="-1" dirty="0" smtClean="0">
                <a:solidFill>
                  <a:srgbClr val="000000"/>
                </a:solidFill>
              </a:rPr>
              <a:t>, </a:t>
            </a:r>
            <a:r>
              <a:rPr lang="en-US" sz="2400" spc="-1" dirty="0" err="1" smtClean="0">
                <a:solidFill>
                  <a:srgbClr val="000000"/>
                </a:solidFill>
              </a:rPr>
              <a:t>tržišn</a:t>
            </a:r>
            <a:r>
              <a:rPr lang="sr-Latn-RS" sz="2400" spc="-1" dirty="0">
                <a:solidFill>
                  <a:srgbClr val="000000"/>
                </a:solidFill>
              </a:rPr>
              <a:t>e</a:t>
            </a:r>
            <a:r>
              <a:rPr lang="en-US" sz="2400" spc="-1" dirty="0" smtClean="0">
                <a:solidFill>
                  <a:srgbClr val="000000"/>
                </a:solidFill>
              </a:rPr>
              <a:t> </a:t>
            </a:r>
            <a:r>
              <a:rPr lang="en-US" sz="2400" spc="-1" dirty="0" err="1" smtClean="0">
                <a:solidFill>
                  <a:srgbClr val="000000"/>
                </a:solidFill>
              </a:rPr>
              <a:t>orijentacij</a:t>
            </a:r>
            <a:r>
              <a:rPr lang="sr-Latn-RS" sz="2400" spc="-1" dirty="0">
                <a:solidFill>
                  <a:srgbClr val="000000"/>
                </a:solidFill>
              </a:rPr>
              <a:t>e</a:t>
            </a:r>
            <a:r>
              <a:rPr lang="en-US" sz="2400" spc="-1" dirty="0" smtClean="0">
                <a:solidFill>
                  <a:srgbClr val="000000"/>
                </a:solidFill>
              </a:rPr>
              <a:t> </a:t>
            </a:r>
            <a:r>
              <a:rPr lang="en-US" sz="2400" spc="-1" dirty="0" err="1" smtClean="0">
                <a:solidFill>
                  <a:srgbClr val="000000"/>
                </a:solidFill>
              </a:rPr>
              <a:t>i</a:t>
            </a:r>
            <a:r>
              <a:rPr lang="en-US" sz="2400" spc="-1" dirty="0" smtClean="0">
                <a:solidFill>
                  <a:srgbClr val="000000"/>
                </a:solidFill>
              </a:rPr>
              <a:t> </a:t>
            </a:r>
            <a:r>
              <a:rPr lang="en-US" sz="2400" spc="-1" dirty="0" err="1" smtClean="0">
                <a:solidFill>
                  <a:srgbClr val="000000"/>
                </a:solidFill>
              </a:rPr>
              <a:t>podsticanj</a:t>
            </a:r>
            <a:r>
              <a:rPr lang="sr-Latn-RS" sz="2400" spc="-1" dirty="0" smtClean="0">
                <a:solidFill>
                  <a:srgbClr val="000000"/>
                </a:solidFill>
              </a:rPr>
              <a:t>a</a:t>
            </a:r>
            <a:r>
              <a:rPr lang="en-US" sz="2400" spc="-1" dirty="0" smtClean="0">
                <a:solidFill>
                  <a:srgbClr val="000000"/>
                </a:solidFill>
              </a:rPr>
              <a:t> </a:t>
            </a:r>
            <a:r>
              <a:rPr lang="en-US" sz="2400" spc="-1" dirty="0" err="1" smtClean="0">
                <a:solidFill>
                  <a:srgbClr val="000000"/>
                </a:solidFill>
              </a:rPr>
              <a:t>preduzetništva</a:t>
            </a:r>
            <a:r>
              <a:rPr lang="sr-Latn-RS" sz="2400" spc="-1" dirty="0" smtClean="0">
                <a:solidFill>
                  <a:srgbClr val="000000"/>
                </a:solidFill>
              </a:rPr>
              <a:t>;</a:t>
            </a:r>
            <a:endParaRPr lang="en-US" sz="24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400" spc="-1" dirty="0" err="1" smtClean="0">
                <a:solidFill>
                  <a:srgbClr val="000000"/>
                </a:solidFill>
              </a:rPr>
              <a:t>adekvatna</a:t>
            </a:r>
            <a:r>
              <a:rPr lang="en-US" sz="2400" spc="-1" dirty="0" smtClean="0">
                <a:solidFill>
                  <a:srgbClr val="000000"/>
                </a:solidFill>
              </a:rPr>
              <a:t> </a:t>
            </a:r>
            <a:r>
              <a:rPr lang="en-US" sz="2400" spc="-1" dirty="0" err="1">
                <a:solidFill>
                  <a:srgbClr val="000000"/>
                </a:solidFill>
              </a:rPr>
              <a:t>finansijska</a:t>
            </a:r>
            <a:r>
              <a:rPr lang="en-US" sz="2400" spc="-1" dirty="0">
                <a:solidFill>
                  <a:srgbClr val="000000"/>
                </a:solidFill>
              </a:rPr>
              <a:t> </a:t>
            </a:r>
            <a:r>
              <a:rPr lang="en-US" sz="2400" spc="-1" dirty="0" err="1" smtClean="0">
                <a:solidFill>
                  <a:srgbClr val="000000"/>
                </a:solidFill>
              </a:rPr>
              <a:t>podrška</a:t>
            </a:r>
            <a:r>
              <a:rPr lang="sr-Latn-RS" sz="2400" spc="-1" dirty="0" smtClean="0">
                <a:solidFill>
                  <a:srgbClr val="000000"/>
                </a:solidFill>
              </a:rPr>
              <a:t>;</a:t>
            </a:r>
            <a:endParaRPr lang="en-U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400" spc="-1" dirty="0" err="1">
                <a:solidFill>
                  <a:srgbClr val="000000"/>
                </a:solidFill>
              </a:rPr>
              <a:t>subvencijama</a:t>
            </a:r>
            <a:r>
              <a:rPr lang="en-US" sz="2400" spc="-1" dirty="0">
                <a:solidFill>
                  <a:srgbClr val="000000"/>
                </a:solidFill>
              </a:rPr>
              <a:t> </a:t>
            </a:r>
            <a:r>
              <a:rPr lang="en-US" sz="2400" spc="-1" dirty="0" err="1">
                <a:solidFill>
                  <a:srgbClr val="000000"/>
                </a:solidFill>
              </a:rPr>
              <a:t>primetno</a:t>
            </a:r>
            <a:r>
              <a:rPr lang="en-US" sz="2400" spc="-1" dirty="0">
                <a:solidFill>
                  <a:srgbClr val="000000"/>
                </a:solidFill>
              </a:rPr>
              <a:t> </a:t>
            </a:r>
            <a:r>
              <a:rPr lang="en-US" sz="2400" spc="-1" dirty="0" err="1">
                <a:solidFill>
                  <a:srgbClr val="000000"/>
                </a:solidFill>
              </a:rPr>
              <a:t>nedostaje</a:t>
            </a:r>
            <a:r>
              <a:rPr lang="en-US" sz="2400" spc="-1" dirty="0">
                <a:solidFill>
                  <a:srgbClr val="000000"/>
                </a:solidFill>
              </a:rPr>
              <a:t> </a:t>
            </a:r>
            <a:r>
              <a:rPr lang="en-US" sz="2400" spc="-1" dirty="0" err="1">
                <a:solidFill>
                  <a:srgbClr val="000000"/>
                </a:solidFill>
              </a:rPr>
              <a:t>promovisanje</a:t>
            </a:r>
            <a:r>
              <a:rPr lang="en-US" sz="2400" spc="-1" dirty="0">
                <a:solidFill>
                  <a:srgbClr val="000000"/>
                </a:solidFill>
              </a:rPr>
              <a:t> </a:t>
            </a:r>
            <a:r>
              <a:rPr lang="en-US" sz="2400" spc="-1" dirty="0" err="1">
                <a:solidFill>
                  <a:srgbClr val="000000"/>
                </a:solidFill>
              </a:rPr>
              <a:t>poboljšanja</a:t>
            </a:r>
            <a:r>
              <a:rPr lang="en-US" sz="2400" spc="-1" dirty="0">
                <a:solidFill>
                  <a:srgbClr val="000000"/>
                </a:solidFill>
              </a:rPr>
              <a:t> </a:t>
            </a:r>
            <a:r>
              <a:rPr lang="en-US" sz="2400" spc="-1" dirty="0" err="1">
                <a:solidFill>
                  <a:srgbClr val="000000"/>
                </a:solidFill>
              </a:rPr>
              <a:t>ekoloških</a:t>
            </a:r>
            <a:r>
              <a:rPr lang="en-US" sz="2400" spc="-1" dirty="0">
                <a:solidFill>
                  <a:srgbClr val="000000"/>
                </a:solidFill>
              </a:rPr>
              <a:t> </a:t>
            </a:r>
            <a:r>
              <a:rPr lang="en-US" sz="2400" spc="-1" dirty="0" err="1">
                <a:solidFill>
                  <a:srgbClr val="000000"/>
                </a:solidFill>
              </a:rPr>
              <a:t>performansi</a:t>
            </a:r>
            <a:r>
              <a:rPr lang="en-US" sz="2400" spc="-1" dirty="0">
                <a:solidFill>
                  <a:srgbClr val="000000"/>
                </a:solidFill>
              </a:rPr>
              <a:t> </a:t>
            </a:r>
            <a:r>
              <a:rPr lang="en-US" sz="2400" spc="-1" dirty="0" err="1">
                <a:solidFill>
                  <a:srgbClr val="000000"/>
                </a:solidFill>
              </a:rPr>
              <a:t>ili</a:t>
            </a:r>
            <a:r>
              <a:rPr lang="en-US" sz="2400" spc="-1" dirty="0">
                <a:solidFill>
                  <a:srgbClr val="000000"/>
                </a:solidFill>
              </a:rPr>
              <a:t> </a:t>
            </a:r>
            <a:r>
              <a:rPr lang="en-US" sz="2400" spc="-1" dirty="0" err="1">
                <a:solidFill>
                  <a:srgbClr val="000000"/>
                </a:solidFill>
              </a:rPr>
              <a:t>obezbeđivanju</a:t>
            </a:r>
            <a:r>
              <a:rPr lang="en-US" sz="2400" spc="-1" dirty="0">
                <a:solidFill>
                  <a:srgbClr val="000000"/>
                </a:solidFill>
              </a:rPr>
              <a:t> </a:t>
            </a:r>
            <a:r>
              <a:rPr lang="en-US" sz="2400" spc="-1" dirty="0" err="1">
                <a:solidFill>
                  <a:srgbClr val="000000"/>
                </a:solidFill>
              </a:rPr>
              <a:t>održivosti</a:t>
            </a:r>
            <a:r>
              <a:rPr lang="en-US" sz="2400" spc="-1" dirty="0">
                <a:solidFill>
                  <a:srgbClr val="000000"/>
                </a:solidFill>
              </a:rPr>
              <a:t> </a:t>
            </a:r>
            <a:r>
              <a:rPr lang="en-US" sz="2400" spc="-1" dirty="0" err="1" smtClean="0">
                <a:solidFill>
                  <a:srgbClr val="000000"/>
                </a:solidFill>
              </a:rPr>
              <a:t>polj.sektora</a:t>
            </a:r>
            <a:r>
              <a:rPr lang="sr-Latn-RS" sz="2400" spc="-1" dirty="0" smtClean="0">
                <a:solidFill>
                  <a:srgbClr val="000000"/>
                </a:solidFill>
              </a:rPr>
              <a:t>;</a:t>
            </a:r>
            <a:endParaRPr lang="en-US" sz="2600" b="0" strike="noStrike" spc="-1" dirty="0">
              <a:latin typeface="Arial"/>
            </a:endParaRPr>
          </a:p>
        </p:txBody>
      </p:sp>
    </p:spTree>
    <p:extLst>
      <p:ext uri="{BB962C8B-B14F-4D97-AF65-F5344CB8AC3E}">
        <p14:creationId xmlns:p14="http://schemas.microsoft.com/office/powerpoint/2010/main" val="34566878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71640" y="0"/>
            <a:ext cx="12187080" cy="6855120"/>
          </a:xfrm>
          <a:prstGeom prst="rect">
            <a:avLst/>
          </a:prstGeom>
          <a:ln w="0">
            <a:noFill/>
          </a:ln>
        </p:spPr>
      </p:pic>
      <p:sp>
        <p:nvSpPr>
          <p:cNvPr id="114" name="CustomShape 1"/>
          <p:cNvSpPr/>
          <p:nvPr/>
        </p:nvSpPr>
        <p:spPr>
          <a:xfrm>
            <a:off x="368391" y="1679263"/>
            <a:ext cx="11360926"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GLAVNI IZAZOVI POLJOPRIVREDE I RURALNOG RAZVOJA U REPUBLICI SRBIJI REPUBLIKE SRBIJE I EVROPSKE </a:t>
            </a:r>
            <a:r>
              <a:rPr lang="sr-Latn-RS" sz="2800" b="1" spc="-1" dirty="0" smtClean="0">
                <a:solidFill>
                  <a:srgbClr val="000000"/>
                </a:solidFill>
              </a:rPr>
              <a:t>INTEGRACIJE</a:t>
            </a:r>
            <a:endParaRPr lang="en-US" sz="2800" b="0" strike="noStrike" spc="-1" dirty="0">
              <a:latin typeface="Arial"/>
            </a:endParaRPr>
          </a:p>
          <a:p>
            <a:pPr marL="342900" indent="-342900">
              <a:lnSpc>
                <a:spcPct val="90000"/>
              </a:lnSpc>
              <a:spcBef>
                <a:spcPts val="1001"/>
              </a:spcBef>
              <a:buFont typeface="Arial" panose="020B0604020202020204" pitchFamily="34" charset="0"/>
              <a:buChar char="•"/>
              <a:tabLst>
                <a:tab pos="0" algn="l"/>
              </a:tabLst>
            </a:pPr>
            <a:r>
              <a:rPr lang="en-US" sz="2400" spc="-1" dirty="0" smtClean="0">
                <a:solidFill>
                  <a:srgbClr val="000000"/>
                </a:solidFill>
              </a:rPr>
              <a:t>u </a:t>
            </a:r>
            <a:r>
              <a:rPr lang="en-US" sz="2400" spc="-1" dirty="0" err="1">
                <a:solidFill>
                  <a:srgbClr val="000000"/>
                </a:solidFill>
              </a:rPr>
              <a:t>Srbiji</a:t>
            </a:r>
            <a:r>
              <a:rPr lang="en-US" sz="2400" spc="-1" dirty="0">
                <a:solidFill>
                  <a:srgbClr val="000000"/>
                </a:solidFill>
              </a:rPr>
              <a:t> </a:t>
            </a:r>
            <a:r>
              <a:rPr lang="sr-Latn-RS" sz="2400" spc="-1" dirty="0" smtClean="0">
                <a:solidFill>
                  <a:srgbClr val="000000"/>
                </a:solidFill>
              </a:rPr>
              <a:t>prisutne</a:t>
            </a:r>
            <a:r>
              <a:rPr lang="en-US" sz="2400" spc="-1" dirty="0" smtClean="0">
                <a:solidFill>
                  <a:srgbClr val="000000"/>
                </a:solidFill>
              </a:rPr>
              <a:t> </a:t>
            </a:r>
            <a:r>
              <a:rPr lang="sr-Latn-RS" sz="2400" spc="-1" dirty="0" smtClean="0">
                <a:solidFill>
                  <a:srgbClr val="000000"/>
                </a:solidFill>
              </a:rPr>
              <a:t>isključivo eko </a:t>
            </a:r>
            <a:r>
              <a:rPr lang="en-US" sz="2400" spc="-1" dirty="0" err="1" smtClean="0">
                <a:solidFill>
                  <a:srgbClr val="000000"/>
                </a:solidFill>
              </a:rPr>
              <a:t>subvencije</a:t>
            </a:r>
            <a:r>
              <a:rPr lang="en-US" sz="2400" spc="-1" dirty="0" smtClean="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organsku</a:t>
            </a:r>
            <a:r>
              <a:rPr lang="en-US" sz="2400" spc="-1" dirty="0">
                <a:solidFill>
                  <a:srgbClr val="000000"/>
                </a:solidFill>
              </a:rPr>
              <a:t> </a:t>
            </a:r>
            <a:r>
              <a:rPr lang="en-US" sz="2400" spc="-1" dirty="0" err="1">
                <a:solidFill>
                  <a:srgbClr val="000000"/>
                </a:solidFill>
              </a:rPr>
              <a:t>proizvodnju</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očuvanje</a:t>
            </a:r>
            <a:r>
              <a:rPr lang="en-US" sz="2400" spc="-1" dirty="0">
                <a:solidFill>
                  <a:srgbClr val="000000"/>
                </a:solidFill>
              </a:rPr>
              <a:t> </a:t>
            </a:r>
            <a:r>
              <a:rPr lang="en-US" sz="2400" spc="-1" dirty="0" err="1">
                <a:solidFill>
                  <a:srgbClr val="000000"/>
                </a:solidFill>
              </a:rPr>
              <a:t>biljnih</a:t>
            </a:r>
            <a:r>
              <a:rPr lang="en-US" sz="2400" spc="-1" dirty="0">
                <a:solidFill>
                  <a:srgbClr val="000000"/>
                </a:solidFill>
              </a:rPr>
              <a:t> </a:t>
            </a:r>
            <a:r>
              <a:rPr lang="en-US" sz="2400" spc="-1" dirty="0" err="1">
                <a:solidFill>
                  <a:srgbClr val="000000"/>
                </a:solidFill>
              </a:rPr>
              <a:t>genetičkih</a:t>
            </a:r>
            <a:r>
              <a:rPr lang="en-US" sz="2400" spc="-1" dirty="0">
                <a:solidFill>
                  <a:srgbClr val="000000"/>
                </a:solidFill>
              </a:rPr>
              <a:t> </a:t>
            </a:r>
            <a:r>
              <a:rPr lang="en-US" sz="2400" spc="-1" dirty="0" err="1" smtClean="0">
                <a:solidFill>
                  <a:srgbClr val="000000"/>
                </a:solidFill>
              </a:rPr>
              <a:t>resursa</a:t>
            </a:r>
            <a:r>
              <a:rPr lang="sr-Latn-RS" sz="2400" spc="-1" dirty="0">
                <a:solidFill>
                  <a:srgbClr val="000000"/>
                </a:solidFill>
              </a:rPr>
              <a:t>;</a:t>
            </a:r>
            <a:endParaRPr lang="en-U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400" spc="-1" dirty="0" err="1">
                <a:solidFill>
                  <a:srgbClr val="000000"/>
                </a:solidFill>
              </a:rPr>
              <a:t>podrška</a:t>
            </a:r>
            <a:r>
              <a:rPr lang="en-US" sz="2400" spc="-1" dirty="0">
                <a:solidFill>
                  <a:srgbClr val="000000"/>
                </a:solidFill>
              </a:rPr>
              <a:t> </a:t>
            </a:r>
            <a:r>
              <a:rPr lang="en-US" sz="2400" spc="-1" dirty="0" err="1">
                <a:solidFill>
                  <a:srgbClr val="000000"/>
                </a:solidFill>
              </a:rPr>
              <a:t>mladim</a:t>
            </a:r>
            <a:r>
              <a:rPr lang="en-US" sz="2400" spc="-1" dirty="0">
                <a:solidFill>
                  <a:srgbClr val="000000"/>
                </a:solidFill>
              </a:rPr>
              <a:t> </a:t>
            </a:r>
            <a:r>
              <a:rPr lang="en-US" sz="2400" spc="-1" dirty="0" err="1">
                <a:solidFill>
                  <a:srgbClr val="000000"/>
                </a:solidFill>
              </a:rPr>
              <a:t>poljoprivrednicima</a:t>
            </a:r>
            <a:r>
              <a:rPr lang="en-US" sz="2400" spc="-1" dirty="0">
                <a:solidFill>
                  <a:srgbClr val="000000"/>
                </a:solidFill>
              </a:rPr>
              <a:t>, </a:t>
            </a:r>
            <a:r>
              <a:rPr lang="en-US" sz="2400" spc="-1" dirty="0" err="1">
                <a:solidFill>
                  <a:srgbClr val="000000"/>
                </a:solidFill>
              </a:rPr>
              <a:t>grupama</a:t>
            </a:r>
            <a:r>
              <a:rPr lang="en-US" sz="2400" spc="-1" dirty="0">
                <a:solidFill>
                  <a:srgbClr val="000000"/>
                </a:solidFill>
              </a:rPr>
              <a:t> </a:t>
            </a:r>
            <a:r>
              <a:rPr lang="en-US" sz="2400" spc="-1" dirty="0" err="1" smtClean="0">
                <a:solidFill>
                  <a:srgbClr val="000000"/>
                </a:solidFill>
              </a:rPr>
              <a:t>proizvođača</a:t>
            </a:r>
            <a:r>
              <a:rPr lang="sr-Latn-RS" sz="2400" spc="-1" dirty="0" smtClean="0">
                <a:solidFill>
                  <a:srgbClr val="000000"/>
                </a:solidFill>
              </a:rPr>
              <a:t>;</a:t>
            </a:r>
          </a:p>
          <a:p>
            <a:pPr marL="342900" indent="-342900">
              <a:lnSpc>
                <a:spcPct val="90000"/>
              </a:lnSpc>
              <a:spcBef>
                <a:spcPts val="1001"/>
              </a:spcBef>
              <a:buFont typeface="Arial" panose="020B0604020202020204" pitchFamily="34" charset="0"/>
              <a:buChar char="•"/>
              <a:tabLst>
                <a:tab pos="0" algn="l"/>
              </a:tabLst>
            </a:pPr>
            <a:r>
              <a:rPr lang="sr-Latn-RS" sz="2400" spc="-1" dirty="0" err="1" smtClean="0">
                <a:solidFill>
                  <a:srgbClr val="000000"/>
                </a:solidFill>
              </a:rPr>
              <a:t>o</a:t>
            </a:r>
            <a:r>
              <a:rPr lang="en-US" sz="2400" spc="-1" dirty="0" err="1" smtClean="0">
                <a:solidFill>
                  <a:srgbClr val="000000"/>
                </a:solidFill>
              </a:rPr>
              <a:t>pšti</a:t>
            </a:r>
            <a:r>
              <a:rPr lang="en-US" sz="2400" spc="-1" dirty="0" smtClean="0">
                <a:solidFill>
                  <a:srgbClr val="000000"/>
                </a:solidFill>
              </a:rPr>
              <a:t> </a:t>
            </a:r>
            <a:r>
              <a:rPr lang="en-US" sz="2400" spc="-1" dirty="0" err="1">
                <a:solidFill>
                  <a:srgbClr val="000000"/>
                </a:solidFill>
              </a:rPr>
              <a:t>nivo</a:t>
            </a:r>
            <a:r>
              <a:rPr lang="en-US" sz="2400" spc="-1" dirty="0">
                <a:solidFill>
                  <a:srgbClr val="000000"/>
                </a:solidFill>
              </a:rPr>
              <a:t> </a:t>
            </a:r>
            <a:r>
              <a:rPr lang="en-US" sz="2400" spc="-1" dirty="0" err="1">
                <a:solidFill>
                  <a:srgbClr val="000000"/>
                </a:solidFill>
              </a:rPr>
              <a:t>svesti</a:t>
            </a:r>
            <a:r>
              <a:rPr lang="en-US" sz="2400" spc="-1" dirty="0">
                <a:solidFill>
                  <a:srgbClr val="000000"/>
                </a:solidFill>
              </a:rPr>
              <a:t> o </a:t>
            </a:r>
            <a:r>
              <a:rPr lang="en-US" sz="2400" spc="-1" dirty="0" err="1">
                <a:solidFill>
                  <a:srgbClr val="000000"/>
                </a:solidFill>
              </a:rPr>
              <a:t>životnoj</a:t>
            </a:r>
            <a:r>
              <a:rPr lang="en-US" sz="2400" spc="-1" dirty="0">
                <a:solidFill>
                  <a:srgbClr val="000000"/>
                </a:solidFill>
              </a:rPr>
              <a:t> </a:t>
            </a:r>
            <a:r>
              <a:rPr lang="en-US" sz="2400" spc="-1" dirty="0" err="1">
                <a:solidFill>
                  <a:srgbClr val="000000"/>
                </a:solidFill>
              </a:rPr>
              <a:t>sredini</a:t>
            </a:r>
            <a:r>
              <a:rPr lang="en-US" sz="2400" spc="-1" dirty="0">
                <a:solidFill>
                  <a:srgbClr val="000000"/>
                </a:solidFill>
              </a:rPr>
              <a:t> </a:t>
            </a:r>
            <a:r>
              <a:rPr lang="en-US" sz="2400" spc="-1" dirty="0" err="1">
                <a:solidFill>
                  <a:srgbClr val="000000"/>
                </a:solidFill>
              </a:rPr>
              <a:t>među</a:t>
            </a:r>
            <a:r>
              <a:rPr lang="en-US" sz="2400" spc="-1" dirty="0">
                <a:solidFill>
                  <a:srgbClr val="000000"/>
                </a:solidFill>
              </a:rPr>
              <a:t> </a:t>
            </a:r>
            <a:r>
              <a:rPr lang="en-US" sz="2400" spc="-1" dirty="0" err="1">
                <a:solidFill>
                  <a:srgbClr val="000000"/>
                </a:solidFill>
              </a:rPr>
              <a:t>poljoprivrednicima</a:t>
            </a:r>
            <a:r>
              <a:rPr lang="en-US" sz="2400" spc="-1" dirty="0">
                <a:solidFill>
                  <a:srgbClr val="000000"/>
                </a:solidFill>
              </a:rPr>
              <a:t> je </a:t>
            </a:r>
            <a:r>
              <a:rPr lang="sr-Latn-RS" sz="2400" spc="-1" dirty="0" smtClean="0">
                <a:solidFill>
                  <a:srgbClr val="000000"/>
                </a:solidFill>
              </a:rPr>
              <a:t>još uvek </a:t>
            </a:r>
            <a:r>
              <a:rPr lang="en-US" sz="2400" spc="-1" dirty="0" err="1" smtClean="0">
                <a:solidFill>
                  <a:srgbClr val="000000"/>
                </a:solidFill>
              </a:rPr>
              <a:t>nizak</a:t>
            </a:r>
            <a:r>
              <a:rPr lang="sr-Latn-RS" sz="2400" spc="-1" dirty="0" smtClean="0">
                <a:solidFill>
                  <a:srgbClr val="000000"/>
                </a:solidFill>
              </a:rPr>
              <a:t>;</a:t>
            </a:r>
          </a:p>
          <a:p>
            <a:pPr marL="342900" indent="-342900">
              <a:lnSpc>
                <a:spcPct val="90000"/>
              </a:lnSpc>
              <a:spcBef>
                <a:spcPts val="1001"/>
              </a:spcBef>
              <a:buFont typeface="Arial" panose="020B0604020202020204" pitchFamily="34" charset="0"/>
              <a:buChar char="•"/>
              <a:tabLst>
                <a:tab pos="0" algn="l"/>
              </a:tabLst>
            </a:pPr>
            <a:r>
              <a:rPr lang="en-US" sz="2400" spc="-1" dirty="0" err="1" smtClean="0">
                <a:solidFill>
                  <a:srgbClr val="000000"/>
                </a:solidFill>
              </a:rPr>
              <a:t>veća</a:t>
            </a:r>
            <a:r>
              <a:rPr lang="en-US" sz="2400" spc="-1" dirty="0" smtClean="0">
                <a:solidFill>
                  <a:srgbClr val="000000"/>
                </a:solidFill>
              </a:rPr>
              <a:t> </a:t>
            </a:r>
            <a:r>
              <a:rPr lang="en-US" sz="2400" spc="-1" dirty="0" err="1">
                <a:solidFill>
                  <a:srgbClr val="000000"/>
                </a:solidFill>
              </a:rPr>
              <a:t>podrška</a:t>
            </a:r>
            <a:r>
              <a:rPr lang="en-US" sz="2400" spc="-1" dirty="0">
                <a:solidFill>
                  <a:srgbClr val="000000"/>
                </a:solidFill>
              </a:rPr>
              <a:t> </a:t>
            </a:r>
            <a:r>
              <a:rPr lang="en-US" sz="2400" spc="-1" dirty="0" err="1">
                <a:solidFill>
                  <a:srgbClr val="000000"/>
                </a:solidFill>
              </a:rPr>
              <a:t>organskoj</a:t>
            </a:r>
            <a:r>
              <a:rPr lang="en-US" sz="2400" spc="-1" dirty="0">
                <a:solidFill>
                  <a:srgbClr val="000000"/>
                </a:solidFill>
              </a:rPr>
              <a:t> </a:t>
            </a:r>
            <a:r>
              <a:rPr lang="en-US" sz="2400" spc="-1" dirty="0" err="1" smtClean="0">
                <a:solidFill>
                  <a:srgbClr val="000000"/>
                </a:solidFill>
              </a:rPr>
              <a:t>proizvodnji</a:t>
            </a:r>
            <a:r>
              <a:rPr lang="sr-Latn-RS" sz="2400" spc="-1" dirty="0" smtClean="0">
                <a:solidFill>
                  <a:srgbClr val="000000"/>
                </a:solidFill>
              </a:rPr>
              <a:t>; </a:t>
            </a:r>
            <a:r>
              <a:rPr lang="en-US" sz="2400" spc="-1" dirty="0" err="1" smtClean="0">
                <a:solidFill>
                  <a:srgbClr val="000000"/>
                </a:solidFill>
              </a:rPr>
              <a:t>dodatno</a:t>
            </a:r>
            <a:r>
              <a:rPr lang="en-US" sz="2400" spc="-1" dirty="0" smtClean="0">
                <a:solidFill>
                  <a:srgbClr val="000000"/>
                </a:solidFill>
              </a:rPr>
              <a:t> </a:t>
            </a:r>
            <a:r>
              <a:rPr lang="en-US" sz="2400" spc="-1" dirty="0" err="1">
                <a:solidFill>
                  <a:srgbClr val="000000"/>
                </a:solidFill>
              </a:rPr>
              <a:t>plaćanje</a:t>
            </a:r>
            <a:r>
              <a:rPr lang="en-US" sz="2400" spc="-1" dirty="0">
                <a:solidFill>
                  <a:srgbClr val="000000"/>
                </a:solidFill>
              </a:rPr>
              <a:t> </a:t>
            </a:r>
            <a:r>
              <a:rPr lang="en-US" sz="2400" spc="-1" dirty="0" err="1">
                <a:solidFill>
                  <a:srgbClr val="000000"/>
                </a:solidFill>
              </a:rPr>
              <a:t>po</a:t>
            </a:r>
            <a:r>
              <a:rPr lang="en-US" sz="2400" spc="-1" dirty="0">
                <a:solidFill>
                  <a:srgbClr val="000000"/>
                </a:solidFill>
              </a:rPr>
              <a:t> ha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sprovođenje</a:t>
            </a:r>
            <a:r>
              <a:rPr lang="en-US" sz="2400" spc="-1" dirty="0">
                <a:solidFill>
                  <a:srgbClr val="000000"/>
                </a:solidFill>
              </a:rPr>
              <a:t> </a:t>
            </a:r>
            <a:r>
              <a:rPr lang="en-US" sz="2400" spc="-1" dirty="0" err="1">
                <a:solidFill>
                  <a:srgbClr val="000000"/>
                </a:solidFill>
              </a:rPr>
              <a:t>dobrih</a:t>
            </a:r>
            <a:r>
              <a:rPr lang="en-US" sz="2400" spc="-1" dirty="0">
                <a:solidFill>
                  <a:srgbClr val="000000"/>
                </a:solidFill>
              </a:rPr>
              <a:t> </a:t>
            </a:r>
            <a:r>
              <a:rPr lang="en-US" sz="2400" spc="-1" dirty="0" err="1">
                <a:solidFill>
                  <a:srgbClr val="000000"/>
                </a:solidFill>
              </a:rPr>
              <a:t>polj</a:t>
            </a:r>
            <a:r>
              <a:rPr lang="en-US" sz="2400" spc="-1" dirty="0">
                <a:solidFill>
                  <a:srgbClr val="000000"/>
                </a:solidFill>
              </a:rPr>
              <a:t>. </a:t>
            </a:r>
            <a:r>
              <a:rPr lang="en-US" sz="2400" spc="-1" dirty="0" err="1">
                <a:solidFill>
                  <a:srgbClr val="000000"/>
                </a:solidFill>
              </a:rPr>
              <a:t>praksi</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a:solidFill>
                  <a:srgbClr val="000000"/>
                </a:solidFill>
              </a:rPr>
              <a:t>očuvanje</a:t>
            </a:r>
            <a:r>
              <a:rPr lang="en-US" sz="2400" spc="-1" dirty="0">
                <a:solidFill>
                  <a:srgbClr val="000000"/>
                </a:solidFill>
              </a:rPr>
              <a:t> </a:t>
            </a:r>
            <a:r>
              <a:rPr lang="en-US" sz="2400" spc="-1" dirty="0" err="1">
                <a:solidFill>
                  <a:srgbClr val="000000"/>
                </a:solidFill>
              </a:rPr>
              <a:t>klimatskih</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ekoloških</a:t>
            </a:r>
            <a:r>
              <a:rPr lang="en-US" sz="2400" spc="-1" dirty="0">
                <a:solidFill>
                  <a:srgbClr val="000000"/>
                </a:solidFill>
              </a:rPr>
              <a:t> </a:t>
            </a:r>
            <a:r>
              <a:rPr lang="en-US" sz="2400" spc="-1" dirty="0" err="1">
                <a:solidFill>
                  <a:srgbClr val="000000"/>
                </a:solidFill>
              </a:rPr>
              <a:t>faktora</a:t>
            </a:r>
            <a:r>
              <a:rPr lang="en-US" sz="2400" spc="-1" dirty="0">
                <a:solidFill>
                  <a:srgbClr val="000000"/>
                </a:solidFill>
              </a:rPr>
              <a:t> </a:t>
            </a:r>
            <a:r>
              <a:rPr lang="en-US" sz="2400" spc="-1" dirty="0" smtClean="0">
                <a:solidFill>
                  <a:srgbClr val="000000"/>
                </a:solidFill>
              </a:rPr>
              <a:t>#</a:t>
            </a:r>
            <a:r>
              <a:rPr lang="en-US" sz="2400" spc="-1" dirty="0" err="1">
                <a:solidFill>
                  <a:srgbClr val="000000"/>
                </a:solidFill>
              </a:rPr>
              <a:t>eko</a:t>
            </a:r>
            <a:r>
              <a:rPr lang="en-US" sz="2400" spc="-1" dirty="0">
                <a:solidFill>
                  <a:srgbClr val="000000"/>
                </a:solidFill>
              </a:rPr>
              <a:t> </a:t>
            </a:r>
            <a:r>
              <a:rPr lang="en-US" sz="2400" spc="-1" dirty="0" err="1" smtClean="0">
                <a:solidFill>
                  <a:srgbClr val="000000"/>
                </a:solidFill>
              </a:rPr>
              <a:t>šeme</a:t>
            </a:r>
            <a:r>
              <a:rPr lang="sr-Latn-RS" sz="2400" spc="-1" dirty="0" smtClean="0">
                <a:solidFill>
                  <a:srgbClr val="000000"/>
                </a:solidFill>
              </a:rPr>
              <a:t>.</a:t>
            </a:r>
            <a:r>
              <a:rPr lang="en-US" sz="2400" spc="-1" dirty="0" smtClean="0">
                <a:solidFill>
                  <a:srgbClr val="000000"/>
                </a:solidFill>
              </a:rPr>
              <a:t> </a:t>
            </a:r>
            <a:endParaRPr lang="sr-Latn-RS" sz="24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400" spc="-1" dirty="0" err="1" smtClean="0">
                <a:solidFill>
                  <a:srgbClr val="000000"/>
                </a:solidFill>
              </a:rPr>
              <a:t>p</a:t>
            </a:r>
            <a:r>
              <a:rPr lang="en-US" sz="2400" spc="-1" dirty="0" err="1" smtClean="0">
                <a:solidFill>
                  <a:srgbClr val="000000"/>
                </a:solidFill>
              </a:rPr>
              <a:t>oljoprivredne</a:t>
            </a:r>
            <a:r>
              <a:rPr lang="en-US" sz="2400" spc="-1" dirty="0" smtClean="0">
                <a:solidFill>
                  <a:srgbClr val="000000"/>
                </a:solidFill>
              </a:rPr>
              <a:t> </a:t>
            </a:r>
            <a:r>
              <a:rPr lang="en-US" sz="2400" spc="-1" dirty="0" err="1">
                <a:solidFill>
                  <a:srgbClr val="000000"/>
                </a:solidFill>
              </a:rPr>
              <a:t>savetodavne</a:t>
            </a:r>
            <a:r>
              <a:rPr lang="en-US" sz="2400" spc="-1" dirty="0">
                <a:solidFill>
                  <a:srgbClr val="000000"/>
                </a:solidFill>
              </a:rPr>
              <a:t> </a:t>
            </a:r>
            <a:r>
              <a:rPr lang="en-US" sz="2400" spc="-1" dirty="0" err="1">
                <a:solidFill>
                  <a:srgbClr val="000000"/>
                </a:solidFill>
              </a:rPr>
              <a:t>službe</a:t>
            </a:r>
            <a:r>
              <a:rPr lang="en-US" sz="2400" spc="-1" dirty="0">
                <a:solidFill>
                  <a:srgbClr val="000000"/>
                </a:solidFill>
              </a:rPr>
              <a:t> u </a:t>
            </a:r>
            <a:r>
              <a:rPr lang="en-US" sz="2400" spc="-1" dirty="0" err="1">
                <a:solidFill>
                  <a:srgbClr val="000000"/>
                </a:solidFill>
              </a:rPr>
              <a:t>Srbiji</a:t>
            </a:r>
            <a:r>
              <a:rPr lang="en-US" sz="2400" spc="-1" dirty="0">
                <a:solidFill>
                  <a:srgbClr val="000000"/>
                </a:solidFill>
              </a:rPr>
              <a:t> </a:t>
            </a:r>
            <a:r>
              <a:rPr lang="en-US" sz="2400" spc="-1" dirty="0" err="1">
                <a:solidFill>
                  <a:srgbClr val="000000"/>
                </a:solidFill>
              </a:rPr>
              <a:t>imaju</a:t>
            </a:r>
            <a:r>
              <a:rPr lang="en-US" sz="2400" spc="-1" dirty="0">
                <a:solidFill>
                  <a:srgbClr val="000000"/>
                </a:solidFill>
              </a:rPr>
              <a:t> </a:t>
            </a:r>
            <a:r>
              <a:rPr lang="en-US" sz="2400" spc="-1" dirty="0" err="1">
                <a:solidFill>
                  <a:srgbClr val="000000"/>
                </a:solidFill>
              </a:rPr>
              <a:t>veoma</a:t>
            </a:r>
            <a:r>
              <a:rPr lang="en-US" sz="2400" spc="-1" dirty="0">
                <a:solidFill>
                  <a:srgbClr val="000000"/>
                </a:solidFill>
              </a:rPr>
              <a:t> </a:t>
            </a:r>
            <a:r>
              <a:rPr lang="en-US" sz="2400" spc="-1" dirty="0" err="1">
                <a:solidFill>
                  <a:srgbClr val="000000"/>
                </a:solidFill>
              </a:rPr>
              <a:t>važnu</a:t>
            </a:r>
            <a:r>
              <a:rPr lang="en-US" sz="2400" spc="-1" dirty="0">
                <a:solidFill>
                  <a:srgbClr val="000000"/>
                </a:solidFill>
              </a:rPr>
              <a:t> </a:t>
            </a:r>
            <a:r>
              <a:rPr lang="en-US" sz="2400" spc="-1" dirty="0" err="1">
                <a:solidFill>
                  <a:srgbClr val="000000"/>
                </a:solidFill>
              </a:rPr>
              <a:t>ulogu</a:t>
            </a:r>
            <a:r>
              <a:rPr lang="en-US" sz="2400" spc="-1" dirty="0">
                <a:solidFill>
                  <a:srgbClr val="000000"/>
                </a:solidFill>
              </a:rPr>
              <a:t> u </a:t>
            </a:r>
            <a:r>
              <a:rPr lang="en-US" sz="2400" spc="-1" dirty="0" err="1">
                <a:solidFill>
                  <a:srgbClr val="000000"/>
                </a:solidFill>
              </a:rPr>
              <a:t>obrazovanju</a:t>
            </a:r>
            <a:r>
              <a:rPr lang="en-US" sz="2400" spc="-1" dirty="0">
                <a:solidFill>
                  <a:srgbClr val="000000"/>
                </a:solidFill>
              </a:rPr>
              <a:t> </a:t>
            </a:r>
            <a:r>
              <a:rPr lang="en-US" sz="2400" spc="-1" dirty="0" err="1">
                <a:solidFill>
                  <a:srgbClr val="000000"/>
                </a:solidFill>
              </a:rPr>
              <a:t>poljoprivrednika</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implementaciji</a:t>
            </a:r>
            <a:r>
              <a:rPr lang="en-US" sz="2400" spc="-1" dirty="0">
                <a:solidFill>
                  <a:srgbClr val="000000"/>
                </a:solidFill>
              </a:rPr>
              <a:t> </a:t>
            </a:r>
            <a:r>
              <a:rPr lang="en-US" sz="2400" spc="-1" dirty="0" err="1" smtClean="0">
                <a:solidFill>
                  <a:srgbClr val="000000"/>
                </a:solidFill>
              </a:rPr>
              <a:t>agroekoloških</a:t>
            </a:r>
            <a:r>
              <a:rPr lang="en-US" sz="2400" spc="-1" dirty="0" smtClean="0">
                <a:solidFill>
                  <a:srgbClr val="000000"/>
                </a:solidFill>
              </a:rPr>
              <a:t> </a:t>
            </a:r>
            <a:r>
              <a:rPr lang="en-US" sz="2400" spc="-1" dirty="0" err="1" smtClean="0">
                <a:solidFill>
                  <a:srgbClr val="000000"/>
                </a:solidFill>
              </a:rPr>
              <a:t>mera</a:t>
            </a:r>
            <a:endParaRPr lang="en-US" sz="24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endParaRPr lang="en-US" sz="2400" spc="-1" dirty="0">
              <a:solidFill>
                <a:srgbClr val="000000"/>
              </a:solidFill>
            </a:endParaRPr>
          </a:p>
        </p:txBody>
      </p:sp>
    </p:spTree>
    <p:extLst>
      <p:ext uri="{BB962C8B-B14F-4D97-AF65-F5344CB8AC3E}">
        <p14:creationId xmlns:p14="http://schemas.microsoft.com/office/powerpoint/2010/main" val="124278087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0" y="0"/>
            <a:ext cx="12187080" cy="6855120"/>
          </a:xfrm>
          <a:prstGeom prst="rect">
            <a:avLst/>
          </a:prstGeom>
          <a:ln w="0">
            <a:noFill/>
          </a:ln>
        </p:spPr>
      </p:pic>
      <p:sp>
        <p:nvSpPr>
          <p:cNvPr id="114" name="CustomShape 1"/>
          <p:cNvSpPr/>
          <p:nvPr/>
        </p:nvSpPr>
        <p:spPr>
          <a:xfrm>
            <a:off x="471333" y="1679263"/>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endParaRPr lang="en-US" sz="2400" spc="-1" dirty="0">
              <a:solidFill>
                <a:srgbClr val="000000"/>
              </a:solidFill>
            </a:endParaRPr>
          </a:p>
        </p:txBody>
      </p:sp>
      <p:sp>
        <p:nvSpPr>
          <p:cNvPr id="3" name="Rectangle 2"/>
          <p:cNvSpPr/>
          <p:nvPr/>
        </p:nvSpPr>
        <p:spPr>
          <a:xfrm>
            <a:off x="540199" y="5081540"/>
            <a:ext cx="11106681" cy="954107"/>
          </a:xfrm>
          <a:prstGeom prst="rect">
            <a:avLst/>
          </a:prstGeom>
        </p:spPr>
        <p:txBody>
          <a:bodyPr wrap="square">
            <a:spAutoFit/>
          </a:bodyPr>
          <a:lstStyle/>
          <a:p>
            <a:r>
              <a:rPr lang="en-US" sz="1400" dirty="0"/>
              <a:t>DISCLAIMER </a:t>
            </a:r>
          </a:p>
          <a:p>
            <a:r>
              <a:rPr lang="en-US" sz="1400"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p:txBody>
      </p:sp>
      <p:sp>
        <p:nvSpPr>
          <p:cNvPr id="4" name="Rectangle 3"/>
          <p:cNvSpPr/>
          <p:nvPr/>
        </p:nvSpPr>
        <p:spPr>
          <a:xfrm>
            <a:off x="3934676" y="1836554"/>
            <a:ext cx="4768569" cy="584775"/>
          </a:xfrm>
          <a:prstGeom prst="rect">
            <a:avLst/>
          </a:prstGeom>
        </p:spPr>
        <p:txBody>
          <a:bodyPr wrap="square">
            <a:spAutoFit/>
          </a:bodyPr>
          <a:lstStyle/>
          <a:p>
            <a:r>
              <a:rPr lang="en-US" sz="3200" b="1" dirty="0"/>
              <a:t>HVALA NA </a:t>
            </a:r>
            <a:r>
              <a:rPr lang="en-US" sz="3200" b="1" dirty="0" smtClean="0"/>
              <a:t>PAŽNJI</a:t>
            </a:r>
            <a:r>
              <a:rPr lang="sr-Latn-RS" sz="3200" b="1" dirty="0" smtClean="0"/>
              <a:t>!</a:t>
            </a:r>
            <a:endParaRPr lang="en-US" sz="3200" b="1" dirty="0"/>
          </a:p>
        </p:txBody>
      </p:sp>
      <p:pic>
        <p:nvPicPr>
          <p:cNvPr id="5" name="Picture 4"/>
          <p:cNvPicPr>
            <a:picLocks noChangeAspect="1"/>
          </p:cNvPicPr>
          <p:nvPr/>
        </p:nvPicPr>
        <p:blipFill>
          <a:blip r:embed="rId4"/>
          <a:stretch>
            <a:fillRect/>
          </a:stretch>
        </p:blipFill>
        <p:spPr>
          <a:xfrm>
            <a:off x="642372" y="3368416"/>
            <a:ext cx="2578832" cy="1713124"/>
          </a:xfrm>
          <a:prstGeom prst="rect">
            <a:avLst/>
          </a:prstGeom>
        </p:spPr>
      </p:pic>
    </p:spTree>
    <p:extLst>
      <p:ext uri="{BB962C8B-B14F-4D97-AF65-F5344CB8AC3E}">
        <p14:creationId xmlns:p14="http://schemas.microsoft.com/office/powerpoint/2010/main" val="263687037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298</TotalTime>
  <Words>2035</Words>
  <Application>Microsoft Office PowerPoint</Application>
  <PresentationFormat>Custom</PresentationFormat>
  <Paragraphs>135</Paragraphs>
  <Slides>25</Slides>
  <Notes>5</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Tamara Krstic</dc:creator>
  <dc:description/>
  <cp:lastModifiedBy>Windows User</cp:lastModifiedBy>
  <cp:revision>42</cp:revision>
  <dcterms:created xsi:type="dcterms:W3CDTF">2021-02-02T10:15:04Z</dcterms:created>
  <dcterms:modified xsi:type="dcterms:W3CDTF">2025-01-14T09:57:07Z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vt:i4>
  </property>
</Properties>
</file>