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25"/>
  </p:notesMasterIdLst>
  <p:sldIdLst>
    <p:sldId id="256" r:id="rId3"/>
    <p:sldId id="257" r:id="rId4"/>
    <p:sldId id="279" r:id="rId5"/>
    <p:sldId id="258" r:id="rId6"/>
    <p:sldId id="260" r:id="rId7"/>
    <p:sldId id="261" r:id="rId8"/>
    <p:sldId id="259" r:id="rId9"/>
    <p:sldId id="262" r:id="rId10"/>
    <p:sldId id="263" r:id="rId11"/>
    <p:sldId id="264" r:id="rId12"/>
    <p:sldId id="265" r:id="rId13"/>
    <p:sldId id="267" r:id="rId14"/>
    <p:sldId id="266" r:id="rId15"/>
    <p:sldId id="284" r:id="rId16"/>
    <p:sldId id="285" r:id="rId17"/>
    <p:sldId id="270" r:id="rId18"/>
    <p:sldId id="281" r:id="rId19"/>
    <p:sldId id="282" r:id="rId20"/>
    <p:sldId id="271" r:id="rId21"/>
    <p:sldId id="272" r:id="rId22"/>
    <p:sldId id="280" r:id="rId23"/>
    <p:sldId id="278" r:id="rId24"/>
  </p:sldIdLst>
  <p:sldSz cx="12192000" cy="6858000"/>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552" y="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368675" cy="5048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402138" y="0"/>
            <a:ext cx="3368675" cy="504825"/>
          </a:xfrm>
          <a:prstGeom prst="rect">
            <a:avLst/>
          </a:prstGeom>
        </p:spPr>
        <p:txBody>
          <a:bodyPr vert="horz" lIns="91440" tIns="45720" rIns="91440" bIns="45720" rtlCol="0"/>
          <a:lstStyle>
            <a:lvl1pPr algn="r">
              <a:defRPr sz="1200"/>
            </a:lvl1pPr>
          </a:lstStyle>
          <a:p>
            <a:fld id="{F2CB5EF7-7B6F-462E-B493-4B061977DAD8}" type="datetimeFigureOut">
              <a:rPr lang="en-US" smtClean="0"/>
              <a:t>1/14/2025</a:t>
            </a:fld>
            <a:endParaRPr lang="en-US"/>
          </a:p>
        </p:txBody>
      </p:sp>
      <p:sp>
        <p:nvSpPr>
          <p:cNvPr id="4" name="Slide Image Placeholder 3"/>
          <p:cNvSpPr>
            <a:spLocks noGrp="1" noRot="1" noChangeAspect="1"/>
          </p:cNvSpPr>
          <p:nvPr>
            <p:ph type="sldImg" idx="2"/>
          </p:nvPr>
        </p:nvSpPr>
        <p:spPr>
          <a:xfrm>
            <a:off x="869950" y="1257300"/>
            <a:ext cx="6032500" cy="33940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77875" y="4840288"/>
            <a:ext cx="6216650" cy="39608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553575"/>
            <a:ext cx="3368675" cy="5048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402138" y="9553575"/>
            <a:ext cx="3368675" cy="504825"/>
          </a:xfrm>
          <a:prstGeom prst="rect">
            <a:avLst/>
          </a:prstGeom>
        </p:spPr>
        <p:txBody>
          <a:bodyPr vert="horz" lIns="91440" tIns="45720" rIns="91440" bIns="45720" rtlCol="0" anchor="b"/>
          <a:lstStyle>
            <a:lvl1pPr algn="r">
              <a:defRPr sz="1200"/>
            </a:lvl1pPr>
          </a:lstStyle>
          <a:p>
            <a:fld id="{C5D34C5B-883D-4B98-AA46-DA13AF698123}" type="slidenum">
              <a:rPr lang="en-US" smtClean="0"/>
              <a:t>‹#›</a:t>
            </a:fld>
            <a:endParaRPr lang="en-US"/>
          </a:p>
        </p:txBody>
      </p:sp>
    </p:spTree>
    <p:extLst>
      <p:ext uri="{BB962C8B-B14F-4D97-AF65-F5344CB8AC3E}">
        <p14:creationId xmlns:p14="http://schemas.microsoft.com/office/powerpoint/2010/main" val="2517853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D34C5B-883D-4B98-AA46-DA13AF698123}" type="slidenum">
              <a:rPr lang="en-US" smtClean="0"/>
              <a:t>5</a:t>
            </a:fld>
            <a:endParaRPr lang="en-US"/>
          </a:p>
        </p:txBody>
      </p:sp>
    </p:spTree>
    <p:extLst>
      <p:ext uri="{BB962C8B-B14F-4D97-AF65-F5344CB8AC3E}">
        <p14:creationId xmlns:p14="http://schemas.microsoft.com/office/powerpoint/2010/main" val="2885768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D34C5B-883D-4B98-AA46-DA13AF698123}" type="slidenum">
              <a:rPr lang="en-US" smtClean="0"/>
              <a:t>20</a:t>
            </a:fld>
            <a:endParaRPr lang="en-US"/>
          </a:p>
        </p:txBody>
      </p:sp>
    </p:spTree>
    <p:extLst>
      <p:ext uri="{BB962C8B-B14F-4D97-AF65-F5344CB8AC3E}">
        <p14:creationId xmlns:p14="http://schemas.microsoft.com/office/powerpoint/2010/main" val="1475146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D34C5B-883D-4B98-AA46-DA13AF698123}" type="slidenum">
              <a:rPr lang="en-US" smtClean="0"/>
              <a:t>22</a:t>
            </a:fld>
            <a:endParaRPr lang="en-US"/>
          </a:p>
        </p:txBody>
      </p:sp>
    </p:spTree>
    <p:extLst>
      <p:ext uri="{BB962C8B-B14F-4D97-AF65-F5344CB8AC3E}">
        <p14:creationId xmlns:p14="http://schemas.microsoft.com/office/powerpoint/2010/main" val="1880903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3"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5"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7"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a:endParaRPr>
          </a:p>
        </p:txBody>
      </p:sp>
      <p:sp>
        <p:nvSpPr>
          <p:cNvPr id="8"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12"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13"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a:endParaRPr>
          </a:p>
        </p:txBody>
      </p:sp>
      <p:sp>
        <p:nvSpPr>
          <p:cNvPr id="14"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16"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a:endParaRPr>
          </a:p>
        </p:txBody>
      </p:sp>
      <p:sp>
        <p:nvSpPr>
          <p:cNvPr id="17"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18"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2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21"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22"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24"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en-US" sz="3200" b="0" strike="noStrike" spc="-1">
              <a:latin typeface="Arial"/>
            </a:endParaRPr>
          </a:p>
        </p:txBody>
      </p:sp>
      <p:sp>
        <p:nvSpPr>
          <p:cNvPr id="25"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27"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28"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29"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a:endParaRPr>
          </a:p>
        </p:txBody>
      </p:sp>
      <p:sp>
        <p:nvSpPr>
          <p:cNvPr id="30"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32"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en-US" sz="3200" b="0" strike="noStrike" spc="-1">
              <a:latin typeface="Arial"/>
            </a:endParaRPr>
          </a:p>
        </p:txBody>
      </p:sp>
      <p:sp>
        <p:nvSpPr>
          <p:cNvPr id="33"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en-US" sz="3200" b="0" strike="noStrike" spc="-1">
              <a:latin typeface="Arial"/>
            </a:endParaRPr>
          </a:p>
        </p:txBody>
      </p:sp>
      <p:sp>
        <p:nvSpPr>
          <p:cNvPr id="34"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en-US" sz="3200" b="0" strike="noStrike" spc="-1">
              <a:latin typeface="Arial"/>
            </a:endParaRPr>
          </a:p>
        </p:txBody>
      </p:sp>
      <p:sp>
        <p:nvSpPr>
          <p:cNvPr id="35"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en-US" sz="3200" b="0" strike="noStrike" spc="-1">
              <a:latin typeface="Arial"/>
            </a:endParaRPr>
          </a:p>
        </p:txBody>
      </p:sp>
      <p:sp>
        <p:nvSpPr>
          <p:cNvPr id="36"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en-US" sz="3200" b="0" strike="noStrike" spc="-1">
              <a:latin typeface="Arial"/>
            </a:endParaRPr>
          </a:p>
        </p:txBody>
      </p:sp>
      <p:sp>
        <p:nvSpPr>
          <p:cNvPr id="37"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41"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43"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45"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a:endParaRPr>
          </a:p>
        </p:txBody>
      </p:sp>
      <p:sp>
        <p:nvSpPr>
          <p:cNvPr id="46"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5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51"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a:endParaRPr>
          </a:p>
        </p:txBody>
      </p:sp>
      <p:sp>
        <p:nvSpPr>
          <p:cNvPr id="52"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54"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a:endParaRPr>
          </a:p>
        </p:txBody>
      </p:sp>
      <p:sp>
        <p:nvSpPr>
          <p:cNvPr id="55"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56"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58"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59"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60"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62"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en-US" sz="3200" b="0" strike="noStrike" spc="-1">
              <a:latin typeface="Arial"/>
            </a:endParaRPr>
          </a:p>
        </p:txBody>
      </p:sp>
      <p:sp>
        <p:nvSpPr>
          <p:cNvPr id="63"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65"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66"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67"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a:endParaRPr>
          </a:p>
        </p:txBody>
      </p:sp>
      <p:sp>
        <p:nvSpPr>
          <p:cNvPr id="68"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70"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en-US" sz="3200" b="0" strike="noStrike" spc="-1">
              <a:latin typeface="Arial"/>
            </a:endParaRPr>
          </a:p>
        </p:txBody>
      </p:sp>
      <p:sp>
        <p:nvSpPr>
          <p:cNvPr id="71"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en-US" sz="3200" b="0" strike="noStrike" spc="-1">
              <a:latin typeface="Arial"/>
            </a:endParaRPr>
          </a:p>
        </p:txBody>
      </p:sp>
      <p:sp>
        <p:nvSpPr>
          <p:cNvPr id="72"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en-US" sz="3200" b="0" strike="noStrike" spc="-1">
              <a:latin typeface="Arial"/>
            </a:endParaRPr>
          </a:p>
        </p:txBody>
      </p:sp>
      <p:sp>
        <p:nvSpPr>
          <p:cNvPr id="73"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en-US" sz="3200" b="0" strike="noStrike" spc="-1">
              <a:latin typeface="Arial"/>
            </a:endParaRPr>
          </a:p>
        </p:txBody>
      </p:sp>
      <p:sp>
        <p:nvSpPr>
          <p:cNvPr id="74"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en-US" sz="3200" b="0" strike="noStrike" spc="-1">
              <a:latin typeface="Arial"/>
            </a:endParaRPr>
          </a:p>
        </p:txBody>
      </p:sp>
      <p:sp>
        <p:nvSpPr>
          <p:cNvPr id="75"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3" name="PlaceHolder 2"/>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39" name="PlaceHolder 2"/>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Picture 4"/>
          <p:cNvPicPr/>
          <p:nvPr/>
        </p:nvPicPr>
        <p:blipFill>
          <a:blip r:embed="rId2"/>
          <a:stretch/>
        </p:blipFill>
        <p:spPr>
          <a:xfrm>
            <a:off x="3960" y="0"/>
            <a:ext cx="12181320" cy="685512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1"/>
          <p:cNvPicPr/>
          <p:nvPr/>
        </p:nvPicPr>
        <p:blipFill>
          <a:blip r:embed="rId2"/>
          <a:stretch/>
        </p:blipFill>
        <p:spPr>
          <a:xfrm>
            <a:off x="1080" y="0"/>
            <a:ext cx="12187080" cy="6855120"/>
          </a:xfrm>
          <a:prstGeom prst="rect">
            <a:avLst/>
          </a:prstGeom>
          <a:ln w="0">
            <a:noFill/>
          </a:ln>
        </p:spPr>
      </p:pic>
      <p:sp>
        <p:nvSpPr>
          <p:cNvPr id="78" name="CustomShape 1"/>
          <p:cNvSpPr/>
          <p:nvPr/>
        </p:nvSpPr>
        <p:spPr>
          <a:xfrm>
            <a:off x="787097" y="1310871"/>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endParaRPr lang="en-US" sz="1800" b="0" strike="noStrike" spc="-1" dirty="0">
              <a:latin typeface="Arial"/>
            </a:endParaRPr>
          </a:p>
          <a:p>
            <a:pPr>
              <a:lnSpc>
                <a:spcPct val="90000"/>
              </a:lnSpc>
              <a:spcBef>
                <a:spcPts val="1001"/>
              </a:spcBef>
              <a:tabLst>
                <a:tab pos="0" algn="l"/>
              </a:tabLst>
            </a:pPr>
            <a:endParaRPr lang="en-US" sz="1800" b="0" strike="noStrike" spc="-1" dirty="0">
              <a:latin typeface="Arial"/>
            </a:endParaRPr>
          </a:p>
          <a:p>
            <a:pPr algn="ctr"/>
            <a:r>
              <a:rPr lang="en-US" sz="2800" b="1" dirty="0" smtClean="0"/>
              <a:t>POLITIKA ZAŠTITE ŽIVOTNE SREDINE U EVROPSKOJ UNIJI</a:t>
            </a:r>
          </a:p>
          <a:p>
            <a:pPr algn="ctr">
              <a:lnSpc>
                <a:spcPct val="90000"/>
              </a:lnSpc>
              <a:spcBef>
                <a:spcPts val="1001"/>
              </a:spcBef>
              <a:tabLst>
                <a:tab pos="0" algn="l"/>
              </a:tabLst>
            </a:pPr>
            <a:r>
              <a:rPr lang="fi-FI" sz="2800" b="1" spc="-1" dirty="0" smtClean="0">
                <a:solidFill>
                  <a:srgbClr val="000000"/>
                </a:solidFill>
              </a:rPr>
              <a:t>prof</a:t>
            </a:r>
            <a:r>
              <a:rPr lang="fi-FI" sz="2800" b="1" spc="-1" dirty="0">
                <a:solidFill>
                  <a:srgbClr val="000000"/>
                </a:solidFill>
              </a:rPr>
              <a:t>. dr Jelena Vapa Tankosić </a:t>
            </a:r>
            <a:endParaRPr lang="en-US" sz="28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1"/>
          <p:cNvPicPr/>
          <p:nvPr/>
        </p:nvPicPr>
        <p:blipFill>
          <a:blip r:embed="rId2"/>
          <a:stretch/>
        </p:blipFill>
        <p:spPr>
          <a:xfrm>
            <a:off x="4920" y="-164461"/>
            <a:ext cx="12187080" cy="6855120"/>
          </a:xfrm>
          <a:prstGeom prst="rect">
            <a:avLst/>
          </a:prstGeom>
          <a:ln w="0">
            <a:noFill/>
          </a:ln>
        </p:spPr>
      </p:pic>
      <p:sp>
        <p:nvSpPr>
          <p:cNvPr id="78" name="CustomShape 1"/>
          <p:cNvSpPr/>
          <p:nvPr/>
        </p:nvSpPr>
        <p:spPr>
          <a:xfrm>
            <a:off x="473646" y="1685841"/>
            <a:ext cx="1138724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marL="457200" indent="-457200">
              <a:lnSpc>
                <a:spcPct val="90000"/>
              </a:lnSpc>
              <a:spcBef>
                <a:spcPts val="1001"/>
              </a:spcBef>
              <a:buAutoNum type="arabicPeriod"/>
              <a:tabLst>
                <a:tab pos="0" algn="l"/>
              </a:tabLst>
            </a:pPr>
            <a:r>
              <a:rPr lang="sr-Latn-RS" sz="2000" spc="-1" dirty="0" smtClean="0">
                <a:solidFill>
                  <a:srgbClr val="000000"/>
                </a:solidFill>
              </a:rPr>
              <a:t>Istorijat</a:t>
            </a:r>
            <a:r>
              <a:rPr lang="sr-Latn-RS" sz="2000" spc="-1" dirty="0">
                <a:solidFill>
                  <a:srgbClr val="000000"/>
                </a:solidFill>
              </a:rPr>
              <a:t>, ciljevi i principi razvoja politike Evropske unije za zaštitu životne sredine </a:t>
            </a:r>
            <a:endParaRPr lang="sr-Latn-RS" sz="2000" spc="-1" dirty="0" smtClean="0">
              <a:solidFill>
                <a:srgbClr val="000000"/>
              </a:solidFill>
            </a:endParaRPr>
          </a:p>
          <a:p>
            <a:pPr marL="457200" indent="-457200">
              <a:lnSpc>
                <a:spcPct val="90000"/>
              </a:lnSpc>
              <a:spcBef>
                <a:spcPts val="1001"/>
              </a:spcBef>
              <a:buAutoNum type="arabicPeriod"/>
              <a:tabLst>
                <a:tab pos="0" algn="l"/>
              </a:tabLst>
            </a:pPr>
            <a:r>
              <a:rPr lang="sr-Latn-RS" sz="2000" spc="-1" dirty="0" smtClean="0">
                <a:solidFill>
                  <a:srgbClr val="000000"/>
                </a:solidFill>
              </a:rPr>
              <a:t>Mehanizmi</a:t>
            </a:r>
            <a:r>
              <a:rPr lang="sr-Latn-RS" sz="2000" spc="-1" dirty="0">
                <a:solidFill>
                  <a:srgbClr val="000000"/>
                </a:solidFill>
              </a:rPr>
              <a:t>, mere i instrumenti politike zaštite životne sredine u Evropskoj uniji </a:t>
            </a:r>
            <a:endParaRPr lang="sr-Latn-RS" sz="2000" spc="-1" dirty="0" smtClean="0">
              <a:solidFill>
                <a:srgbClr val="000000"/>
              </a:solidFill>
            </a:endParaRPr>
          </a:p>
          <a:p>
            <a:pPr marL="457200" indent="-457200">
              <a:lnSpc>
                <a:spcPct val="90000"/>
              </a:lnSpc>
              <a:spcBef>
                <a:spcPts val="1001"/>
              </a:spcBef>
              <a:buAutoNum type="arabicPeriod"/>
              <a:tabLst>
                <a:tab pos="0" algn="l"/>
              </a:tabLst>
            </a:pPr>
            <a:r>
              <a:rPr lang="sr-Latn-RS" sz="2000" spc="-1" dirty="0" smtClean="0">
                <a:solidFill>
                  <a:srgbClr val="000000"/>
                </a:solidFill>
              </a:rPr>
              <a:t>Osnovne </a:t>
            </a:r>
            <a:r>
              <a:rPr lang="sr-Latn-RS" sz="2000" spc="-1" dirty="0">
                <a:solidFill>
                  <a:srgbClr val="000000"/>
                </a:solidFill>
              </a:rPr>
              <a:t>nadležnosti institucija EU u oblasti politike zaštite životne sredine Evropske unije. Evropska agencija za životnu sredinu i politika zaštite životne sredine u Evropskoj uniji </a:t>
            </a:r>
            <a:endParaRPr lang="sr-Latn-RS" sz="2000" spc="-1" dirty="0" smtClean="0">
              <a:solidFill>
                <a:srgbClr val="000000"/>
              </a:solidFill>
            </a:endParaRPr>
          </a:p>
          <a:p>
            <a:pPr marL="457200" indent="-457200">
              <a:lnSpc>
                <a:spcPct val="90000"/>
              </a:lnSpc>
              <a:spcBef>
                <a:spcPts val="1001"/>
              </a:spcBef>
              <a:buAutoNum type="arabicPeriod"/>
              <a:tabLst>
                <a:tab pos="0" algn="l"/>
              </a:tabLst>
            </a:pPr>
            <a:r>
              <a:rPr lang="sr-Latn-RS" sz="2000" spc="-1" dirty="0" smtClean="0">
                <a:solidFill>
                  <a:srgbClr val="000000"/>
                </a:solidFill>
              </a:rPr>
              <a:t>Glavni </a:t>
            </a:r>
            <a:r>
              <a:rPr lang="sr-Latn-RS" sz="2000" spc="-1" dirty="0">
                <a:solidFill>
                  <a:srgbClr val="000000"/>
                </a:solidFill>
              </a:rPr>
              <a:t>instrumenti politike za smanjenje zagađenja vazduha u </a:t>
            </a:r>
            <a:r>
              <a:rPr lang="sr-Latn-RS" sz="2000" spc="-1" dirty="0" smtClean="0">
                <a:solidFill>
                  <a:srgbClr val="000000"/>
                </a:solidFill>
              </a:rPr>
              <a:t>EU</a:t>
            </a:r>
          </a:p>
          <a:p>
            <a:pPr marL="457200" indent="-457200">
              <a:lnSpc>
                <a:spcPct val="90000"/>
              </a:lnSpc>
              <a:spcBef>
                <a:spcPts val="1001"/>
              </a:spcBef>
              <a:buAutoNum type="arabicPeriod"/>
              <a:tabLst>
                <a:tab pos="0" algn="l"/>
              </a:tabLst>
            </a:pPr>
            <a:r>
              <a:rPr lang="sr-Latn-RS" sz="2000" spc="-1" dirty="0" smtClean="0">
                <a:solidFill>
                  <a:srgbClr val="000000"/>
                </a:solidFill>
              </a:rPr>
              <a:t>EU </a:t>
            </a:r>
            <a:r>
              <a:rPr lang="sr-Latn-RS" sz="2000" spc="-1" dirty="0">
                <a:solidFill>
                  <a:srgbClr val="000000"/>
                </a:solidFill>
              </a:rPr>
              <a:t>politike za upravljanje otpadom, </a:t>
            </a:r>
            <a:r>
              <a:rPr lang="sr-Latn-RS" sz="2000" spc="-1" dirty="0" smtClean="0">
                <a:solidFill>
                  <a:srgbClr val="000000"/>
                </a:solidFill>
              </a:rPr>
              <a:t>politika </a:t>
            </a:r>
            <a:r>
              <a:rPr lang="sr-Latn-RS" sz="2000" spc="-1" dirty="0">
                <a:solidFill>
                  <a:srgbClr val="000000"/>
                </a:solidFill>
              </a:rPr>
              <a:t>kvaliteta vode </a:t>
            </a:r>
            <a:endParaRPr lang="sr-Latn-RS" sz="2000" spc="-1" dirty="0" smtClean="0">
              <a:solidFill>
                <a:srgbClr val="000000"/>
              </a:solidFill>
            </a:endParaRPr>
          </a:p>
          <a:p>
            <a:pPr marL="457200" indent="-457200">
              <a:lnSpc>
                <a:spcPct val="90000"/>
              </a:lnSpc>
              <a:spcBef>
                <a:spcPts val="1001"/>
              </a:spcBef>
              <a:buAutoNum type="arabicPeriod"/>
              <a:tabLst>
                <a:tab pos="0" algn="l"/>
              </a:tabLst>
            </a:pPr>
            <a:r>
              <a:rPr lang="sr-Latn-RS" sz="2000" spc="-1" dirty="0" smtClean="0">
                <a:solidFill>
                  <a:srgbClr val="000000"/>
                </a:solidFill>
              </a:rPr>
              <a:t>Ciljevi </a:t>
            </a:r>
            <a:r>
              <a:rPr lang="sr-Latn-RS" sz="2000" spc="-1" dirty="0">
                <a:solidFill>
                  <a:srgbClr val="000000"/>
                </a:solidFill>
              </a:rPr>
              <a:t>održivog razvoja EU. Strategije EU za zaštitu životne sredine. Evropski zeleni plan. Strategije zaštite životne sredine u EU, strategija biodiverziteta do 2030. godine, strategija od “njive do trpeze” </a:t>
            </a:r>
            <a:endParaRPr lang="sr-Latn-RS" sz="2000" spc="-1" dirty="0" smtClean="0">
              <a:solidFill>
                <a:srgbClr val="000000"/>
              </a:solidFill>
            </a:endParaRPr>
          </a:p>
          <a:p>
            <a:pPr marL="457200" indent="-457200">
              <a:lnSpc>
                <a:spcPct val="90000"/>
              </a:lnSpc>
              <a:spcBef>
                <a:spcPts val="1001"/>
              </a:spcBef>
              <a:buAutoNum type="arabicPeriod"/>
              <a:tabLst>
                <a:tab pos="0" algn="l"/>
              </a:tabLst>
            </a:pPr>
            <a:r>
              <a:rPr lang="sr-Latn-RS" sz="2000" spc="-1" dirty="0" smtClean="0">
                <a:solidFill>
                  <a:srgbClr val="000000"/>
                </a:solidFill>
              </a:rPr>
              <a:t>Usklađivanje </a:t>
            </a:r>
            <a:r>
              <a:rPr lang="sr-Latn-RS" sz="2000" spc="-1" dirty="0">
                <a:solidFill>
                  <a:srgbClr val="000000"/>
                </a:solidFill>
              </a:rPr>
              <a:t>zakonodavstva Republike Srbije sa pravnim tekovinama EU u poglavlju 27 Životna sredina i klimatske promene </a:t>
            </a:r>
            <a:endParaRPr lang="sr-Latn-RS" sz="2000" spc="-1" dirty="0" smtClean="0">
              <a:solidFill>
                <a:srgbClr val="000000"/>
              </a:solidFill>
            </a:endParaRPr>
          </a:p>
          <a:p>
            <a:pPr marL="457200" indent="-457200">
              <a:lnSpc>
                <a:spcPct val="90000"/>
              </a:lnSpc>
              <a:spcBef>
                <a:spcPts val="1001"/>
              </a:spcBef>
              <a:buAutoNum type="arabicPeriod"/>
              <a:tabLst>
                <a:tab pos="0" algn="l"/>
              </a:tabLst>
            </a:pPr>
            <a:r>
              <a:rPr lang="sr-Latn-RS" sz="2000" spc="-1" dirty="0" smtClean="0">
                <a:solidFill>
                  <a:srgbClr val="000000"/>
                </a:solidFill>
              </a:rPr>
              <a:t>Politika </a:t>
            </a:r>
            <a:r>
              <a:rPr lang="sr-Latn-RS" sz="2000" spc="-1" dirty="0">
                <a:solidFill>
                  <a:srgbClr val="000000"/>
                </a:solidFill>
              </a:rPr>
              <a:t>životne sredine Republike Srbije i izazovi evropskih </a:t>
            </a:r>
            <a:r>
              <a:rPr lang="sr-Latn-RS" sz="2000" spc="-1" dirty="0" smtClean="0">
                <a:solidFill>
                  <a:srgbClr val="000000"/>
                </a:solidFill>
              </a:rPr>
              <a:t>integracija</a:t>
            </a:r>
            <a:endParaRPr lang="sr-Latn-RS" sz="2000" spc="-1" dirty="0">
              <a:solidFill>
                <a:srgbClr val="000000"/>
              </a:solidFill>
            </a:endParaRPr>
          </a:p>
        </p:txBody>
      </p:sp>
    </p:spTree>
    <p:extLst>
      <p:ext uri="{BB962C8B-B14F-4D97-AF65-F5344CB8AC3E}">
        <p14:creationId xmlns:p14="http://schemas.microsoft.com/office/powerpoint/2010/main" val="3167046401"/>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Picture 1_0"/>
          <p:cNvPicPr/>
          <p:nvPr/>
        </p:nvPicPr>
        <p:blipFill>
          <a:blip r:embed="rId2"/>
          <a:stretch/>
        </p:blipFill>
        <p:spPr>
          <a:xfrm>
            <a:off x="60285" y="263137"/>
            <a:ext cx="12187080" cy="6855120"/>
          </a:xfrm>
          <a:prstGeom prst="rect">
            <a:avLst/>
          </a:prstGeom>
          <a:ln w="0">
            <a:noFill/>
          </a:ln>
        </p:spPr>
      </p:pic>
      <p:sp>
        <p:nvSpPr>
          <p:cNvPr id="80" name="CustomShape 1"/>
          <p:cNvSpPr/>
          <p:nvPr/>
        </p:nvSpPr>
        <p:spPr>
          <a:xfrm>
            <a:off x="473646" y="1684075"/>
            <a:ext cx="11347770" cy="3894845"/>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endParaRPr lang="en-US" sz="1800" b="0" strike="noStrike" spc="-1" dirty="0">
              <a:latin typeface="Arial"/>
            </a:endParaRPr>
          </a:p>
          <a:p>
            <a:pPr algn="ctr">
              <a:lnSpc>
                <a:spcPct val="100000"/>
              </a:lnSpc>
              <a:tabLst>
                <a:tab pos="0" algn="l"/>
              </a:tabLst>
            </a:pPr>
            <a:r>
              <a:rPr lang="da-DK" sz="2600" b="1" spc="-1" dirty="0" smtClean="0">
                <a:solidFill>
                  <a:srgbClr val="000000"/>
                </a:solidFill>
              </a:rPr>
              <a:t>ISTORIJAT, CILJEVI I PRINCIPI RAZVOJA POLITIKE EVROPSKE UNIJE ZA ZAŠTITU ŽIVOTNE SREDINE </a:t>
            </a:r>
            <a:r>
              <a:rPr lang="sr-Latn-CS" sz="2600" b="1" spc="-1" dirty="0" smtClean="0">
                <a:solidFill>
                  <a:srgbClr val="000000"/>
                </a:solidFill>
              </a:rPr>
              <a:t> </a:t>
            </a:r>
            <a:endParaRPr lang="en-US" sz="2600" b="0" strike="noStrike" spc="-1" dirty="0" smtClean="0">
              <a:latin typeface="Arial"/>
            </a:endParaRPr>
          </a:p>
          <a:p>
            <a:pPr marL="342900" indent="-342900">
              <a:lnSpc>
                <a:spcPct val="90000"/>
              </a:lnSpc>
              <a:spcBef>
                <a:spcPts val="1001"/>
              </a:spcBef>
              <a:buFont typeface="Arial" panose="020B0604020202020204" pitchFamily="34" charset="0"/>
              <a:buChar char="•"/>
              <a:tabLst>
                <a:tab pos="0" algn="l"/>
              </a:tabLst>
            </a:pPr>
            <a:r>
              <a:rPr lang="en-US" sz="2200" spc="-1" dirty="0" err="1"/>
              <a:t>Rimski</a:t>
            </a:r>
            <a:r>
              <a:rPr lang="en-US" sz="2200" spc="-1" dirty="0"/>
              <a:t> </a:t>
            </a:r>
            <a:r>
              <a:rPr lang="en-US" sz="2200" spc="-1" dirty="0" err="1"/>
              <a:t>ugovor</a:t>
            </a:r>
            <a:r>
              <a:rPr lang="en-US" sz="2200" spc="-1" dirty="0"/>
              <a:t> </a:t>
            </a:r>
            <a:r>
              <a:rPr lang="en-US" sz="2200" spc="-1" dirty="0" err="1"/>
              <a:t>iz</a:t>
            </a:r>
            <a:r>
              <a:rPr lang="en-US" sz="2200" spc="-1" dirty="0"/>
              <a:t> </a:t>
            </a:r>
            <a:r>
              <a:rPr lang="en-US" sz="2200" spc="-1" dirty="0" smtClean="0"/>
              <a:t>1957 </a:t>
            </a:r>
            <a:r>
              <a:rPr lang="en-US" sz="2200" spc="-1" dirty="0" err="1"/>
              <a:t>nije</a:t>
            </a:r>
            <a:r>
              <a:rPr lang="en-US" sz="2200" spc="-1" dirty="0"/>
              <a:t> </a:t>
            </a:r>
            <a:r>
              <a:rPr lang="en-US" sz="2200" spc="-1" dirty="0" err="1"/>
              <a:t>postavio</a:t>
            </a:r>
            <a:r>
              <a:rPr lang="en-US" sz="2200" spc="-1" dirty="0"/>
              <a:t> </a:t>
            </a:r>
            <a:r>
              <a:rPr lang="en-US" sz="2200" spc="-1" dirty="0" err="1"/>
              <a:t>osnovu</a:t>
            </a:r>
            <a:r>
              <a:rPr lang="en-US" sz="2200" spc="-1" dirty="0"/>
              <a:t> </a:t>
            </a:r>
            <a:r>
              <a:rPr lang="en-US" sz="2200" spc="-1" dirty="0" err="1"/>
              <a:t>za</a:t>
            </a:r>
            <a:r>
              <a:rPr lang="en-US" sz="2200" spc="-1" dirty="0"/>
              <a:t> </a:t>
            </a:r>
            <a:r>
              <a:rPr lang="en-US" sz="2200" spc="-1" dirty="0" err="1"/>
              <a:t>zajedničku</a:t>
            </a:r>
            <a:r>
              <a:rPr lang="en-US" sz="2200" spc="-1" dirty="0"/>
              <a:t> </a:t>
            </a:r>
            <a:r>
              <a:rPr lang="en-US" sz="2200" spc="-1" dirty="0" err="1"/>
              <a:t>politiku</a:t>
            </a:r>
            <a:r>
              <a:rPr lang="en-US" sz="2200" spc="-1" dirty="0"/>
              <a:t> EU u </a:t>
            </a:r>
            <a:r>
              <a:rPr lang="en-US" sz="2200" spc="-1" dirty="0" err="1" smtClean="0"/>
              <a:t>oblasti</a:t>
            </a:r>
            <a:r>
              <a:rPr lang="en-US" sz="2200" spc="-1" dirty="0" smtClean="0"/>
              <a:t> </a:t>
            </a:r>
            <a:r>
              <a:rPr lang="en-US" sz="2200" spc="-1" dirty="0" err="1"/>
              <a:t>zaštite</a:t>
            </a:r>
            <a:r>
              <a:rPr lang="en-US" sz="2200" spc="-1" dirty="0"/>
              <a:t> </a:t>
            </a:r>
            <a:r>
              <a:rPr lang="en-US" sz="2200" spc="-1" dirty="0" err="1"/>
              <a:t>životne</a:t>
            </a:r>
            <a:r>
              <a:rPr lang="en-US" sz="2200" spc="-1" dirty="0"/>
              <a:t> </a:t>
            </a:r>
            <a:r>
              <a:rPr lang="en-US" sz="2200" spc="-1" dirty="0" err="1"/>
              <a:t>sredine</a:t>
            </a:r>
            <a:r>
              <a:rPr lang="en-US" sz="2200" spc="-1" dirty="0"/>
              <a:t> </a:t>
            </a:r>
            <a:r>
              <a:rPr lang="en-US" sz="2200" spc="-1" dirty="0" err="1"/>
              <a:t>jer</a:t>
            </a:r>
            <a:r>
              <a:rPr lang="en-US" sz="2200" spc="-1" dirty="0"/>
              <a:t> je oblast </a:t>
            </a:r>
            <a:r>
              <a:rPr lang="en-US" sz="2200" spc="-1" dirty="0" err="1"/>
              <a:t>zaštite</a:t>
            </a:r>
            <a:r>
              <a:rPr lang="en-US" sz="2200" spc="-1" dirty="0"/>
              <a:t> </a:t>
            </a:r>
            <a:r>
              <a:rPr lang="en-US" sz="2200" spc="-1" dirty="0" err="1"/>
              <a:t>životne</a:t>
            </a:r>
            <a:r>
              <a:rPr lang="en-US" sz="2200" spc="-1" dirty="0"/>
              <a:t> </a:t>
            </a:r>
            <a:r>
              <a:rPr lang="en-US" sz="2200" spc="-1" dirty="0" err="1"/>
              <a:t>sredine</a:t>
            </a:r>
            <a:r>
              <a:rPr lang="en-US" sz="2200" spc="-1" dirty="0"/>
              <a:t> </a:t>
            </a:r>
            <a:r>
              <a:rPr lang="en-US" sz="2200" spc="-1" dirty="0" err="1"/>
              <a:t>bila</a:t>
            </a:r>
            <a:r>
              <a:rPr lang="en-US" sz="2200" spc="-1" dirty="0"/>
              <a:t> </a:t>
            </a:r>
            <a:r>
              <a:rPr lang="en-US" sz="2200" spc="-1" dirty="0" err="1"/>
              <a:t>regulisana</a:t>
            </a:r>
            <a:r>
              <a:rPr lang="en-US" sz="2200" spc="-1" dirty="0"/>
              <a:t> </a:t>
            </a:r>
            <a:r>
              <a:rPr lang="en-US" sz="2200" spc="-1" dirty="0" err="1"/>
              <a:t>na</a:t>
            </a:r>
            <a:r>
              <a:rPr lang="en-US" sz="2200" spc="-1" dirty="0"/>
              <a:t> </a:t>
            </a:r>
            <a:r>
              <a:rPr lang="en-US" sz="2200" spc="-1" dirty="0" err="1" smtClean="0"/>
              <a:t>nacionalnom</a:t>
            </a:r>
            <a:r>
              <a:rPr lang="en-US" sz="2200" spc="-1" dirty="0" smtClean="0"/>
              <a:t> </a:t>
            </a:r>
            <a:r>
              <a:rPr lang="en-US" sz="2200" spc="-1" dirty="0" err="1"/>
              <a:t>nivou</a:t>
            </a:r>
            <a:r>
              <a:rPr lang="en-US" sz="2200" spc="-1" dirty="0"/>
              <a:t> </a:t>
            </a:r>
            <a:r>
              <a:rPr lang="en-US" sz="2200" spc="-1" dirty="0" err="1"/>
              <a:t>država</a:t>
            </a:r>
            <a:r>
              <a:rPr lang="en-US" sz="2200" spc="-1" dirty="0"/>
              <a:t> </a:t>
            </a:r>
            <a:r>
              <a:rPr lang="en-US" sz="2200" spc="-1" dirty="0" err="1"/>
              <a:t>članica</a:t>
            </a:r>
            <a:r>
              <a:rPr lang="en-US" sz="2200" spc="-1" dirty="0" smtClean="0"/>
              <a:t>.</a:t>
            </a:r>
            <a:endParaRPr lang="sr-Latn-RS" sz="2200" spc="-1" dirty="0" smtClean="0"/>
          </a:p>
          <a:p>
            <a:pPr marL="342900" indent="-342900">
              <a:lnSpc>
                <a:spcPct val="90000"/>
              </a:lnSpc>
              <a:spcBef>
                <a:spcPts val="1001"/>
              </a:spcBef>
              <a:buFont typeface="Arial" panose="020B0604020202020204" pitchFamily="34" charset="0"/>
              <a:buChar char="•"/>
              <a:tabLst>
                <a:tab pos="0" algn="l"/>
              </a:tabLst>
            </a:pPr>
            <a:r>
              <a:rPr lang="sr-Latn-RS" sz="2200" spc="-1" dirty="0"/>
              <a:t>Razvoj politike i prava životne sredine EU može se pratiti i kroz razvoj </a:t>
            </a:r>
            <a:r>
              <a:rPr lang="sr-Latn-RS" sz="2200" spc="-1" dirty="0" smtClean="0"/>
              <a:t>uloge koju </a:t>
            </a:r>
            <a:r>
              <a:rPr lang="sr-Latn-RS" sz="2200" spc="-1" dirty="0"/>
              <a:t>pitanja životne sredine imaju u osnivačkim aktima EZ, odnosno EU.  </a:t>
            </a:r>
          </a:p>
          <a:p>
            <a:pPr marL="342900" indent="-342900">
              <a:lnSpc>
                <a:spcPct val="90000"/>
              </a:lnSpc>
              <a:spcBef>
                <a:spcPts val="1001"/>
              </a:spcBef>
              <a:buFont typeface="Arial" panose="020B0604020202020204" pitchFamily="34" charset="0"/>
              <a:buChar char="•"/>
              <a:tabLst>
                <a:tab pos="0" algn="l"/>
              </a:tabLst>
            </a:pPr>
            <a:r>
              <a:rPr lang="sr-Latn-RS" sz="2200" spc="-1" dirty="0"/>
              <a:t>Uprkos nedostatku koherentnog okvira, Savet je usvojio nekoliko propisa iz oblasti </a:t>
            </a:r>
            <a:r>
              <a:rPr lang="sr-Latn-RS" sz="2200" spc="-1" dirty="0" smtClean="0"/>
              <a:t>ekološke </a:t>
            </a:r>
            <a:r>
              <a:rPr lang="sr-Latn-RS" sz="2200" spc="-1" dirty="0"/>
              <a:t>politike. </a:t>
            </a:r>
            <a:endParaRPr lang="sr-Latn-RS" sz="2200" spc="-1" dirty="0" smtClean="0"/>
          </a:p>
          <a:p>
            <a:pPr marL="342900" indent="-342900">
              <a:lnSpc>
                <a:spcPct val="90000"/>
              </a:lnSpc>
              <a:spcBef>
                <a:spcPts val="1001"/>
              </a:spcBef>
              <a:buFont typeface="Arial" panose="020B0604020202020204" pitchFamily="34" charset="0"/>
              <a:buChar char="•"/>
              <a:tabLst>
                <a:tab pos="0" algn="l"/>
              </a:tabLst>
            </a:pPr>
            <a:r>
              <a:rPr lang="sr-Latn-RS" sz="2200" spc="-1" dirty="0" smtClean="0"/>
              <a:t>1967. </a:t>
            </a:r>
            <a:r>
              <a:rPr lang="sr-Latn-RS" sz="2200" spc="-1" dirty="0"/>
              <a:t>prvi put </a:t>
            </a:r>
            <a:r>
              <a:rPr lang="sr-Latn-RS" sz="2200" spc="-1" dirty="0" smtClean="0"/>
              <a:t>doneta je direktiva </a:t>
            </a:r>
            <a:r>
              <a:rPr lang="sr-Latn-RS" sz="2200" spc="-1" dirty="0"/>
              <a:t>na osnovu člana 100 Rimskog </a:t>
            </a:r>
            <a:r>
              <a:rPr lang="sr-Latn-RS" sz="2200" spc="-1" dirty="0" smtClean="0"/>
              <a:t>ugovora </a:t>
            </a:r>
            <a:r>
              <a:rPr lang="sr-Latn-RS" sz="2200" spc="-1" dirty="0"/>
              <a:t>koja se odnosi na pitanje zaštite životne sredine za jedinstveni sistem klasifikacije, </a:t>
            </a:r>
            <a:r>
              <a:rPr lang="sr-Latn-RS" sz="2200" spc="-1" dirty="0" smtClean="0"/>
              <a:t>označavanja </a:t>
            </a:r>
            <a:r>
              <a:rPr lang="sr-Latn-RS" sz="2200" spc="-1" dirty="0"/>
              <a:t>i pakovanja opasnih materija.</a:t>
            </a:r>
            <a:endParaRPr lang="sr-Latn-RS" sz="2200" spc="-1" dirty="0" smtClean="0"/>
          </a:p>
          <a:p>
            <a:pPr>
              <a:lnSpc>
                <a:spcPct val="90000"/>
              </a:lnSpc>
              <a:spcBef>
                <a:spcPts val="1001"/>
              </a:spcBef>
              <a:tabLst>
                <a:tab pos="0" algn="l"/>
              </a:tabLst>
            </a:pPr>
            <a:endParaRPr lang="en-US" sz="24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1_2"/>
          <p:cNvPicPr/>
          <p:nvPr/>
        </p:nvPicPr>
        <p:blipFill>
          <a:blip r:embed="rId3"/>
          <a:stretch/>
        </p:blipFill>
        <p:spPr>
          <a:xfrm>
            <a:off x="1080" y="6578"/>
            <a:ext cx="12187080" cy="6855120"/>
          </a:xfrm>
          <a:prstGeom prst="rect">
            <a:avLst/>
          </a:prstGeom>
          <a:ln w="0">
            <a:noFill/>
          </a:ln>
        </p:spPr>
      </p:pic>
      <p:sp>
        <p:nvSpPr>
          <p:cNvPr id="84" name="CustomShape 1"/>
          <p:cNvSpPr/>
          <p:nvPr/>
        </p:nvSpPr>
        <p:spPr>
          <a:xfrm>
            <a:off x="421019" y="1690653"/>
            <a:ext cx="11393818" cy="371065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tabLst>
                <a:tab pos="0" algn="l"/>
              </a:tabLst>
            </a:pPr>
            <a:r>
              <a:rPr lang="da-DK" sz="2600" b="1" spc="-1" dirty="0">
                <a:solidFill>
                  <a:srgbClr val="000000"/>
                </a:solidFill>
              </a:rPr>
              <a:t>ISTORIJAT, CILJEVI I PRINCIPI RAZVOJA POLITIKE EVROPSKE UNIJE ZA ZAŠTITU ŽIVOTNE SREDINE </a:t>
            </a:r>
            <a:endParaRPr lang="sr-Latn-RS" sz="2600" b="1" spc="-1" dirty="0" smtClean="0">
              <a:solidFill>
                <a:srgbClr val="000000"/>
              </a:solidFill>
            </a:endParaRPr>
          </a:p>
          <a:p>
            <a:pPr algn="ctr">
              <a:lnSpc>
                <a:spcPct val="100000"/>
              </a:lnSpc>
              <a:tabLst>
                <a:tab pos="0" algn="l"/>
              </a:tabLst>
            </a:pPr>
            <a:r>
              <a:rPr lang="sr-Latn-CS" sz="2600" b="1" spc="-1" dirty="0" smtClean="0">
                <a:solidFill>
                  <a:srgbClr val="000000"/>
                </a:solidFill>
              </a:rPr>
              <a:t> </a:t>
            </a:r>
            <a:endParaRPr lang="en-US" sz="2600" spc="-1" dirty="0"/>
          </a:p>
          <a:p>
            <a:pPr marL="342900" indent="-342900">
              <a:lnSpc>
                <a:spcPct val="100000"/>
              </a:lnSpc>
              <a:buFont typeface="Arial" panose="020B0604020202020204" pitchFamily="34" charset="0"/>
              <a:buChar char="•"/>
              <a:tabLst>
                <a:tab pos="0" algn="l"/>
              </a:tabLst>
            </a:pPr>
            <a:r>
              <a:rPr lang="sr-Latn-CS" sz="2200" spc="-1" dirty="0" smtClean="0">
                <a:solidFill>
                  <a:srgbClr val="000000"/>
                </a:solidFill>
              </a:rPr>
              <a:t>Tri </a:t>
            </a:r>
            <a:r>
              <a:rPr lang="sr-Latn-CS" sz="2200" spc="-1" dirty="0">
                <a:solidFill>
                  <a:srgbClr val="000000"/>
                </a:solidFill>
              </a:rPr>
              <a:t>godine kasnije donete su još dve direktive: Direktiva koja reguliše dozvoljeni </a:t>
            </a:r>
          </a:p>
          <a:p>
            <a:pPr>
              <a:lnSpc>
                <a:spcPct val="100000"/>
              </a:lnSpc>
              <a:tabLst>
                <a:tab pos="0" algn="l"/>
              </a:tabLst>
            </a:pPr>
            <a:r>
              <a:rPr lang="sr-Latn-CS" sz="2200" spc="-1" dirty="0" smtClean="0">
                <a:solidFill>
                  <a:srgbClr val="000000"/>
                </a:solidFill>
              </a:rPr>
              <a:t>     nivo </a:t>
            </a:r>
            <a:r>
              <a:rPr lang="sr-Latn-CS" sz="2200" spc="-1" dirty="0">
                <a:solidFill>
                  <a:srgbClr val="000000"/>
                </a:solidFill>
              </a:rPr>
              <a:t>buke i Direktiva kojom se ograničava emisija gasova iz motornih vozila. </a:t>
            </a:r>
            <a:endParaRPr lang="sr-Latn-CS" sz="2200" spc="-1" dirty="0" smtClean="0">
              <a:solidFill>
                <a:srgbClr val="000000"/>
              </a:solidFill>
            </a:endParaRPr>
          </a:p>
          <a:p>
            <a:pPr marL="342900" indent="-342900">
              <a:lnSpc>
                <a:spcPct val="100000"/>
              </a:lnSpc>
              <a:buFont typeface="Arial" panose="020B0604020202020204" pitchFamily="34" charset="0"/>
              <a:buChar char="•"/>
              <a:tabLst>
                <a:tab pos="0" algn="l"/>
              </a:tabLst>
            </a:pPr>
            <a:r>
              <a:rPr lang="sr-Latn-CS" sz="2200" spc="-1" dirty="0" smtClean="0">
                <a:solidFill>
                  <a:srgbClr val="000000"/>
                </a:solidFill>
              </a:rPr>
              <a:t>Tokom </a:t>
            </a:r>
            <a:r>
              <a:rPr lang="sr-Latn-CS" sz="2200" spc="-1" dirty="0">
                <a:solidFill>
                  <a:srgbClr val="000000"/>
                </a:solidFill>
              </a:rPr>
              <a:t>1972. </a:t>
            </a:r>
            <a:r>
              <a:rPr lang="sr-Latn-CS" sz="2200" spc="-1" dirty="0" smtClean="0">
                <a:solidFill>
                  <a:srgbClr val="000000"/>
                </a:solidFill>
              </a:rPr>
              <a:t>god., </a:t>
            </a:r>
            <a:r>
              <a:rPr lang="sr-Latn-CS" sz="2200" spc="-1" dirty="0">
                <a:solidFill>
                  <a:srgbClr val="000000"/>
                </a:solidFill>
              </a:rPr>
              <a:t>donete su još 3</a:t>
            </a:r>
            <a:r>
              <a:rPr lang="sr-Latn-CS" sz="2200" spc="-1" dirty="0" smtClean="0">
                <a:solidFill>
                  <a:srgbClr val="000000"/>
                </a:solidFill>
              </a:rPr>
              <a:t> </a:t>
            </a:r>
            <a:r>
              <a:rPr lang="sr-Latn-CS" sz="2200" spc="-1" dirty="0">
                <a:solidFill>
                  <a:srgbClr val="000000"/>
                </a:solidFill>
              </a:rPr>
              <a:t>direktive </a:t>
            </a:r>
            <a:r>
              <a:rPr lang="sr-Latn-CS" sz="2200" spc="-1" dirty="0" smtClean="0">
                <a:solidFill>
                  <a:srgbClr val="000000"/>
                </a:solidFill>
              </a:rPr>
              <a:t>sa ekološkim elementom </a:t>
            </a:r>
            <a:r>
              <a:rPr lang="sr-Latn-CS" sz="2200" spc="-1" dirty="0">
                <a:solidFill>
                  <a:srgbClr val="000000"/>
                </a:solidFill>
              </a:rPr>
              <a:t>od kojih </a:t>
            </a:r>
          </a:p>
          <a:p>
            <a:pPr>
              <a:lnSpc>
                <a:spcPct val="100000"/>
              </a:lnSpc>
              <a:tabLst>
                <a:tab pos="0" algn="l"/>
              </a:tabLst>
            </a:pPr>
            <a:r>
              <a:rPr lang="sr-Latn-CS" sz="2200" spc="-1" dirty="0" smtClean="0">
                <a:solidFill>
                  <a:srgbClr val="000000"/>
                </a:solidFill>
              </a:rPr>
              <a:t>     se </a:t>
            </a:r>
            <a:r>
              <a:rPr lang="sr-Latn-CS" sz="2200" spc="-1" dirty="0">
                <a:solidFill>
                  <a:srgbClr val="000000"/>
                </a:solidFill>
              </a:rPr>
              <a:t>dve odnose na poljoprivredu, a treća na regulisanje emisije iz motornih </a:t>
            </a:r>
            <a:r>
              <a:rPr lang="sr-Latn-CS" sz="2200" spc="-1" dirty="0" smtClean="0">
                <a:solidFill>
                  <a:srgbClr val="000000"/>
                </a:solidFill>
              </a:rPr>
              <a:t>vozila.  </a:t>
            </a:r>
            <a:endParaRPr lang="sr-Latn-CS" sz="2200" spc="-1" dirty="0">
              <a:solidFill>
                <a:srgbClr val="000000"/>
              </a:solidFill>
            </a:endParaRPr>
          </a:p>
          <a:p>
            <a:pPr marL="342900" indent="-342900">
              <a:lnSpc>
                <a:spcPct val="100000"/>
              </a:lnSpc>
              <a:buFont typeface="Arial" panose="020B0604020202020204" pitchFamily="34" charset="0"/>
              <a:buChar char="•"/>
              <a:tabLst>
                <a:tab pos="0" algn="l"/>
              </a:tabLst>
            </a:pPr>
            <a:r>
              <a:rPr lang="sr-Latn-CS" sz="2200" spc="-1" dirty="0">
                <a:solidFill>
                  <a:srgbClr val="000000"/>
                </a:solidFill>
              </a:rPr>
              <a:t>Nakon prve Konferencije Ujedinjenih nacija o životnoj sredini u Stokholmu 1972. </a:t>
            </a:r>
          </a:p>
          <a:p>
            <a:pPr>
              <a:lnSpc>
                <a:spcPct val="100000"/>
              </a:lnSpc>
              <a:tabLst>
                <a:tab pos="0" algn="l"/>
              </a:tabLst>
            </a:pPr>
            <a:r>
              <a:rPr lang="sr-Latn-CS" sz="2200" spc="-1" dirty="0" smtClean="0">
                <a:solidFill>
                  <a:srgbClr val="000000"/>
                </a:solidFill>
              </a:rPr>
              <a:t>    EK je </a:t>
            </a:r>
            <a:r>
              <a:rPr lang="sr-Latn-CS" sz="2200" spc="-1" dirty="0">
                <a:solidFill>
                  <a:srgbClr val="000000"/>
                </a:solidFill>
              </a:rPr>
              <a:t>postala aktivnija u definisanju </a:t>
            </a:r>
            <a:r>
              <a:rPr lang="sr-Latn-CS" sz="2200" spc="-1" dirty="0" smtClean="0">
                <a:solidFill>
                  <a:srgbClr val="000000"/>
                </a:solidFill>
              </a:rPr>
              <a:t>ekološke politike.</a:t>
            </a:r>
          </a:p>
          <a:p>
            <a:pPr marL="342900" indent="-342900">
              <a:lnSpc>
                <a:spcPct val="100000"/>
              </a:lnSpc>
              <a:buFont typeface="Arial" panose="020B0604020202020204" pitchFamily="34" charset="0"/>
              <a:buChar char="•"/>
              <a:tabLst>
                <a:tab pos="0" algn="l"/>
              </a:tabLst>
            </a:pPr>
            <a:r>
              <a:rPr lang="sr-Latn-CS" sz="2200" spc="-1" dirty="0" smtClean="0">
                <a:solidFill>
                  <a:srgbClr val="000000"/>
                </a:solidFill>
              </a:rPr>
              <a:t>Nakon </a:t>
            </a:r>
            <a:r>
              <a:rPr lang="sr-Latn-CS" sz="2200" spc="-1" dirty="0">
                <a:solidFill>
                  <a:srgbClr val="000000"/>
                </a:solidFill>
              </a:rPr>
              <a:t>prve Konferencije Ujedinjenih </a:t>
            </a:r>
            <a:r>
              <a:rPr lang="sr-Latn-CS" sz="2200" spc="-1" dirty="0" smtClean="0">
                <a:solidFill>
                  <a:srgbClr val="000000"/>
                </a:solidFill>
              </a:rPr>
              <a:t>nacija </a:t>
            </a:r>
            <a:r>
              <a:rPr lang="sr-Latn-CS" sz="2200" spc="-1" dirty="0">
                <a:solidFill>
                  <a:srgbClr val="000000"/>
                </a:solidFill>
              </a:rPr>
              <a:t>o čovekovoj životnoj </a:t>
            </a:r>
            <a:r>
              <a:rPr lang="sr-Latn-CS" sz="2200" spc="-1" dirty="0" smtClean="0">
                <a:solidFill>
                  <a:srgbClr val="000000"/>
                </a:solidFill>
              </a:rPr>
              <a:t>sredini 1972</a:t>
            </a:r>
            <a:r>
              <a:rPr lang="sr-Latn-CS" sz="2200" spc="-1" dirty="0">
                <a:solidFill>
                  <a:srgbClr val="000000"/>
                </a:solidFill>
              </a:rPr>
              <a:t>. </a:t>
            </a:r>
            <a:r>
              <a:rPr lang="sr-Latn-CS" sz="2200" spc="-1" dirty="0" smtClean="0">
                <a:solidFill>
                  <a:srgbClr val="000000"/>
                </a:solidFill>
              </a:rPr>
              <a:t>na </a:t>
            </a:r>
            <a:r>
              <a:rPr lang="sr-Latn-CS" sz="2200" spc="-1" dirty="0">
                <a:solidFill>
                  <a:srgbClr val="000000"/>
                </a:solidFill>
              </a:rPr>
              <a:t>samitu EZ održanom u </a:t>
            </a:r>
            <a:r>
              <a:rPr lang="sr-Latn-CS" sz="2200" spc="-1" dirty="0" smtClean="0">
                <a:solidFill>
                  <a:srgbClr val="000000"/>
                </a:solidFill>
              </a:rPr>
              <a:t>Parizu </a:t>
            </a:r>
            <a:r>
              <a:rPr lang="sr-Latn-CS" sz="2200" spc="-1" dirty="0">
                <a:solidFill>
                  <a:srgbClr val="000000"/>
                </a:solidFill>
              </a:rPr>
              <a:t>od Komisije je zatraženo da izradi akcioni program zaštite životne </a:t>
            </a:r>
            <a:r>
              <a:rPr lang="sr-Latn-CS" sz="2200" spc="-1" dirty="0" smtClean="0">
                <a:solidFill>
                  <a:srgbClr val="000000"/>
                </a:solidFill>
              </a:rPr>
              <a:t>sredine.</a:t>
            </a:r>
            <a:endParaRPr lang="en-US" sz="2200" b="0" strike="noStrike" spc="-1" dirty="0">
              <a:latin typeface="Arial"/>
            </a:endParaRPr>
          </a:p>
          <a:p>
            <a:pPr>
              <a:lnSpc>
                <a:spcPct val="90000"/>
              </a:lnSpc>
              <a:spcBef>
                <a:spcPts val="1001"/>
              </a:spcBef>
              <a:tabLst>
                <a:tab pos="0" algn="l"/>
              </a:tabLst>
            </a:pPr>
            <a:endParaRPr lang="en-US" sz="32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 name="Picture 1_3"/>
          <p:cNvPicPr/>
          <p:nvPr/>
        </p:nvPicPr>
        <p:blipFill>
          <a:blip r:embed="rId2"/>
          <a:stretch/>
        </p:blipFill>
        <p:spPr>
          <a:xfrm>
            <a:off x="4920" y="124990"/>
            <a:ext cx="12187080" cy="6855120"/>
          </a:xfrm>
          <a:prstGeom prst="rect">
            <a:avLst/>
          </a:prstGeom>
          <a:ln w="0">
            <a:noFill/>
          </a:ln>
        </p:spPr>
      </p:pic>
      <p:sp>
        <p:nvSpPr>
          <p:cNvPr id="86" name="CustomShape 1"/>
          <p:cNvSpPr/>
          <p:nvPr/>
        </p:nvSpPr>
        <p:spPr>
          <a:xfrm>
            <a:off x="477203" y="1841956"/>
            <a:ext cx="11242514" cy="4269394"/>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r>
              <a:rPr lang="sr-Latn-RS" sz="2800" b="1" spc="-1" dirty="0">
                <a:solidFill>
                  <a:srgbClr val="000000"/>
                </a:solidFill>
              </a:rPr>
              <a:t>ISTORIJAT, CILJEVI I PRINCIPI RAZVOJA POLITIKE EVROPSKE UNIJE ZA ZAŠTITU ŽIVOTNE SREDINE </a:t>
            </a:r>
            <a:endParaRPr lang="sr-Latn-RS" sz="2800" b="1" spc="-1" dirty="0" smtClean="0">
              <a:solidFill>
                <a:srgbClr val="000000"/>
              </a:solidFill>
            </a:endParaRPr>
          </a:p>
          <a:p>
            <a:pPr algn="ctr">
              <a:lnSpc>
                <a:spcPct val="90000"/>
              </a:lnSpc>
              <a:spcBef>
                <a:spcPts val="1001"/>
              </a:spcBef>
              <a:tabLst>
                <a:tab pos="0" algn="l"/>
              </a:tabLst>
            </a:pPr>
            <a:endParaRPr lang="sr-Latn-RS" sz="2800" b="1" spc="-1" dirty="0" smtClean="0">
              <a:solidFill>
                <a:srgbClr val="000000"/>
              </a:solidFill>
            </a:endParaRPr>
          </a:p>
          <a:p>
            <a:pPr marL="342900" indent="-342900">
              <a:lnSpc>
                <a:spcPct val="90000"/>
              </a:lnSpc>
              <a:spcBef>
                <a:spcPts val="1001"/>
              </a:spcBef>
              <a:buFont typeface="Arial" panose="020B0604020202020204" pitchFamily="34" charset="0"/>
              <a:buChar char="•"/>
              <a:tabLst>
                <a:tab pos="0" algn="l"/>
              </a:tabLst>
            </a:pPr>
            <a:r>
              <a:rPr lang="sr-Latn-RS" sz="2200" spc="-1" dirty="0" smtClean="0">
                <a:solidFill>
                  <a:srgbClr val="000000"/>
                </a:solidFill>
              </a:rPr>
              <a:t>Politika </a:t>
            </a:r>
            <a:r>
              <a:rPr lang="sr-Latn-RS" sz="2200" spc="-1" dirty="0">
                <a:solidFill>
                  <a:srgbClr val="000000"/>
                </a:solidFill>
              </a:rPr>
              <a:t>u oblasti životne sredine ugrađena je u ugovornu strukturu Zajednice tek </a:t>
            </a:r>
            <a:r>
              <a:rPr lang="sr-Latn-RS" sz="2200" spc="-1" dirty="0" smtClean="0">
                <a:solidFill>
                  <a:srgbClr val="000000"/>
                </a:solidFill>
              </a:rPr>
              <a:t>Jedinstvenim </a:t>
            </a:r>
            <a:r>
              <a:rPr lang="sr-Latn-RS" sz="2200" spc="-1" dirty="0">
                <a:solidFill>
                  <a:srgbClr val="000000"/>
                </a:solidFill>
              </a:rPr>
              <a:t>evropskim aktom 1987. </a:t>
            </a:r>
            <a:r>
              <a:rPr lang="sr-Latn-RS" sz="2200" spc="-1" dirty="0" smtClean="0">
                <a:solidFill>
                  <a:srgbClr val="000000"/>
                </a:solidFill>
              </a:rPr>
              <a:t>godine.</a:t>
            </a:r>
          </a:p>
          <a:p>
            <a:pPr marL="457200" indent="-457200">
              <a:lnSpc>
                <a:spcPct val="90000"/>
              </a:lnSpc>
              <a:spcBef>
                <a:spcPts val="1001"/>
              </a:spcBef>
              <a:buFont typeface="Arial" panose="020B0604020202020204" pitchFamily="34" charset="0"/>
              <a:buChar char="•"/>
              <a:tabLst>
                <a:tab pos="0" algn="l"/>
              </a:tabLst>
            </a:pPr>
            <a:r>
              <a:rPr lang="sr-Latn-RS" sz="2200" spc="-1" dirty="0" smtClean="0">
                <a:solidFill>
                  <a:srgbClr val="000000"/>
                </a:solidFill>
              </a:rPr>
              <a:t>Njen </a:t>
            </a:r>
            <a:r>
              <a:rPr lang="sr-Latn-RS" sz="2200" spc="-1" dirty="0">
                <a:solidFill>
                  <a:srgbClr val="000000"/>
                </a:solidFill>
              </a:rPr>
              <a:t>okvir </a:t>
            </a:r>
            <a:r>
              <a:rPr lang="sr-Latn-RS" sz="2200" spc="-1" dirty="0" smtClean="0">
                <a:solidFill>
                  <a:srgbClr val="000000"/>
                </a:solidFill>
              </a:rPr>
              <a:t>je bio </a:t>
            </a:r>
            <a:r>
              <a:rPr lang="sr-Latn-RS" sz="2200" spc="-1" dirty="0">
                <a:solidFill>
                  <a:srgbClr val="000000"/>
                </a:solidFill>
              </a:rPr>
              <a:t>dalje </a:t>
            </a:r>
            <a:r>
              <a:rPr lang="sr-Latn-RS" sz="2200" spc="-1" dirty="0" smtClean="0">
                <a:solidFill>
                  <a:srgbClr val="000000"/>
                </a:solidFill>
              </a:rPr>
              <a:t>proširivan Ugovorom </a:t>
            </a:r>
            <a:r>
              <a:rPr lang="sr-Latn-RS" sz="2200" spc="-1" dirty="0">
                <a:solidFill>
                  <a:srgbClr val="000000"/>
                </a:solidFill>
              </a:rPr>
              <a:t>o Evropskoj uniji (1992.), Ugovorom </a:t>
            </a:r>
            <a:r>
              <a:rPr lang="sr-Latn-RS" sz="2200" spc="-1" dirty="0" smtClean="0">
                <a:solidFill>
                  <a:srgbClr val="000000"/>
                </a:solidFill>
              </a:rPr>
              <a:t>iz </a:t>
            </a:r>
            <a:r>
              <a:rPr lang="sr-Latn-RS" sz="2200" spc="-1" dirty="0">
                <a:solidFill>
                  <a:srgbClr val="000000"/>
                </a:solidFill>
              </a:rPr>
              <a:t>Mastrihta (1992), Amsterdamskim ugovorom (1999), Ugovorom iz Nice (2003) </a:t>
            </a:r>
            <a:r>
              <a:rPr lang="sr-Latn-RS" sz="2200" spc="-1" dirty="0" smtClean="0">
                <a:solidFill>
                  <a:srgbClr val="000000"/>
                </a:solidFill>
              </a:rPr>
              <a:t>i Lisabonskim </a:t>
            </a:r>
            <a:r>
              <a:rPr lang="sr-Latn-RS" sz="2200" spc="-1" dirty="0">
                <a:solidFill>
                  <a:srgbClr val="000000"/>
                </a:solidFill>
              </a:rPr>
              <a:t>ugovorom (2009). </a:t>
            </a:r>
            <a:endParaRPr lang="sr-Latn-RS" sz="2200" spc="-1" dirty="0" smtClean="0">
              <a:solidFill>
                <a:srgbClr val="000000"/>
              </a:solidFill>
            </a:endParaRPr>
          </a:p>
          <a:p>
            <a:pPr marL="457200" indent="-457200">
              <a:lnSpc>
                <a:spcPct val="90000"/>
              </a:lnSpc>
              <a:spcBef>
                <a:spcPts val="1001"/>
              </a:spcBef>
              <a:buFont typeface="Arial" panose="020B0604020202020204" pitchFamily="34" charset="0"/>
              <a:buChar char="•"/>
              <a:tabLst>
                <a:tab pos="0" algn="l"/>
              </a:tabLst>
            </a:pPr>
            <a:r>
              <a:rPr lang="sr-Latn-RS" sz="2200" spc="-1" dirty="0" smtClean="0">
                <a:solidFill>
                  <a:srgbClr val="000000"/>
                </a:solidFill>
              </a:rPr>
              <a:t>Do </a:t>
            </a:r>
            <a:r>
              <a:rPr lang="sr-Latn-RS" sz="2200" spc="-1" dirty="0">
                <a:solidFill>
                  <a:srgbClr val="000000"/>
                </a:solidFill>
              </a:rPr>
              <a:t>1987. godine, usvojeno je oko 200 propisa i to na </a:t>
            </a:r>
            <a:r>
              <a:rPr lang="sr-Latn-RS" sz="2200" spc="-1" dirty="0" smtClean="0">
                <a:solidFill>
                  <a:srgbClr val="000000"/>
                </a:solidFill>
              </a:rPr>
              <a:t>osnovu </a:t>
            </a:r>
            <a:r>
              <a:rPr lang="sr-Latn-RS" sz="2200" spc="-1" dirty="0">
                <a:solidFill>
                  <a:srgbClr val="000000"/>
                </a:solidFill>
              </a:rPr>
              <a:t>tadašnjeg člana 100. (kasnije člana 115, odnosno 135) ili na osnovu člana 235. </a:t>
            </a:r>
            <a:r>
              <a:rPr lang="sr-Latn-RS" sz="2200" spc="-1" dirty="0" smtClean="0">
                <a:solidFill>
                  <a:srgbClr val="000000"/>
                </a:solidFill>
              </a:rPr>
              <a:t>Ugovora </a:t>
            </a:r>
            <a:r>
              <a:rPr lang="sr-Latn-RS" sz="2200" spc="-1" dirty="0">
                <a:solidFill>
                  <a:srgbClr val="000000"/>
                </a:solidFill>
              </a:rPr>
              <a:t>o osnivanju Evropske zajednice.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1_1"/>
          <p:cNvPicPr/>
          <p:nvPr/>
        </p:nvPicPr>
        <p:blipFill>
          <a:blip r:embed="rId2"/>
          <a:stretch/>
        </p:blipFill>
        <p:spPr>
          <a:xfrm>
            <a:off x="4920" y="-78941"/>
            <a:ext cx="12187080" cy="6855120"/>
          </a:xfrm>
          <a:prstGeom prst="rect">
            <a:avLst/>
          </a:prstGeom>
          <a:ln w="0">
            <a:noFill/>
          </a:ln>
        </p:spPr>
      </p:pic>
      <p:sp>
        <p:nvSpPr>
          <p:cNvPr id="82" name="CustomShape 1"/>
          <p:cNvSpPr/>
          <p:nvPr/>
        </p:nvSpPr>
        <p:spPr>
          <a:xfrm>
            <a:off x="519695" y="1657761"/>
            <a:ext cx="11124104" cy="428255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tabLst>
                <a:tab pos="0" algn="l"/>
              </a:tabLst>
            </a:pPr>
            <a:r>
              <a:rPr lang="sr-Latn-CS" sz="2600" b="1" spc="-1" dirty="0" smtClean="0">
                <a:solidFill>
                  <a:srgbClr val="000000"/>
                </a:solidFill>
              </a:rPr>
              <a:t>MEHANIZMI, MERE I INSTRUMENTI POLITIKE ZAŠTITE ŽIVOTNE SREDINE U EVROPSKOJ UNIJI </a:t>
            </a:r>
          </a:p>
          <a:p>
            <a:pPr>
              <a:lnSpc>
                <a:spcPct val="100000"/>
              </a:lnSpc>
              <a:tabLst>
                <a:tab pos="0" algn="l"/>
              </a:tabLst>
            </a:pPr>
            <a:endParaRPr lang="en-US" sz="2600" b="0" strike="noStrike" spc="-1" dirty="0" smtClean="0">
              <a:latin typeface="Arial"/>
            </a:endParaRPr>
          </a:p>
          <a:p>
            <a:pPr>
              <a:lnSpc>
                <a:spcPct val="100000"/>
              </a:lnSpc>
              <a:tabLst>
                <a:tab pos="0" algn="l"/>
              </a:tabLst>
            </a:pPr>
            <a:r>
              <a:rPr lang="sr-Latn-CS" sz="2400" spc="-1" dirty="0" smtClean="0">
                <a:solidFill>
                  <a:srgbClr val="000000"/>
                </a:solidFill>
              </a:rPr>
              <a:t>Danas </a:t>
            </a:r>
            <a:r>
              <a:rPr lang="sr-Latn-CS" sz="2400" spc="-1" dirty="0">
                <a:solidFill>
                  <a:srgbClr val="000000"/>
                </a:solidFill>
              </a:rPr>
              <a:t>mnoge intervencije ekološke politike kombinuju: </a:t>
            </a:r>
          </a:p>
          <a:p>
            <a:pPr marL="342900" indent="-342900">
              <a:lnSpc>
                <a:spcPct val="100000"/>
              </a:lnSpc>
              <a:buFont typeface="Arial" panose="020B0604020202020204" pitchFamily="34" charset="0"/>
              <a:buChar char="•"/>
              <a:tabLst>
                <a:tab pos="0" algn="l"/>
              </a:tabLst>
            </a:pPr>
            <a:r>
              <a:rPr lang="sr-Latn-CS" sz="2400" i="1" spc="-1" dirty="0" smtClean="0">
                <a:solidFill>
                  <a:srgbClr val="000000"/>
                </a:solidFill>
              </a:rPr>
              <a:t>tradicionalne </a:t>
            </a:r>
            <a:r>
              <a:rPr lang="sr-Latn-CS" sz="2400" i="1" spc="-1" dirty="0">
                <a:solidFill>
                  <a:srgbClr val="000000"/>
                </a:solidFill>
              </a:rPr>
              <a:t>regulatorne pristupe</a:t>
            </a:r>
            <a:r>
              <a:rPr lang="sr-Latn-CS" sz="2400" spc="-1" dirty="0">
                <a:solidFill>
                  <a:srgbClr val="000000"/>
                </a:solidFill>
              </a:rPr>
              <a:t>, ponekad označeni kao „mere komandovanja i </a:t>
            </a:r>
            <a:r>
              <a:rPr lang="sr-Latn-CS" sz="2400" spc="-1" dirty="0" smtClean="0">
                <a:solidFill>
                  <a:srgbClr val="000000"/>
                </a:solidFill>
              </a:rPr>
              <a:t>kontrole</a:t>
            </a:r>
            <a:r>
              <a:rPr lang="sr-Latn-CS" sz="2400" spc="-1" dirty="0">
                <a:solidFill>
                  <a:srgbClr val="000000"/>
                </a:solidFill>
              </a:rPr>
              <a:t>“ (na primer, standardi za emisije, zabrane toksičnih supstanci i instrumenti za </a:t>
            </a:r>
            <a:r>
              <a:rPr lang="sr-Latn-CS" sz="2400" spc="-1" dirty="0" smtClean="0">
                <a:solidFill>
                  <a:srgbClr val="000000"/>
                </a:solidFill>
              </a:rPr>
              <a:t>planiranje </a:t>
            </a:r>
            <a:r>
              <a:rPr lang="sr-Latn-CS" sz="2400" spc="-1" dirty="0">
                <a:solidFill>
                  <a:srgbClr val="000000"/>
                </a:solidFill>
              </a:rPr>
              <a:t>zemljišta); </a:t>
            </a:r>
          </a:p>
          <a:p>
            <a:pPr marL="342900" indent="-342900">
              <a:lnSpc>
                <a:spcPct val="100000"/>
              </a:lnSpc>
              <a:buFont typeface="Arial" panose="020B0604020202020204" pitchFamily="34" charset="0"/>
              <a:buChar char="•"/>
              <a:tabLst>
                <a:tab pos="0" algn="l"/>
              </a:tabLst>
            </a:pPr>
            <a:r>
              <a:rPr lang="sr-Latn-CS" sz="2400" i="1" spc="-1" dirty="0" smtClean="0">
                <a:solidFill>
                  <a:srgbClr val="000000"/>
                </a:solidFill>
              </a:rPr>
              <a:t>tržišne </a:t>
            </a:r>
            <a:r>
              <a:rPr lang="sr-Latn-CS" sz="2400" i="1" spc="-1" dirty="0">
                <a:solidFill>
                  <a:srgbClr val="000000"/>
                </a:solidFill>
              </a:rPr>
              <a:t>instrumente </a:t>
            </a:r>
            <a:r>
              <a:rPr lang="sr-Latn-CS" sz="2400" spc="-1" dirty="0">
                <a:solidFill>
                  <a:srgbClr val="000000"/>
                </a:solidFill>
              </a:rPr>
              <a:t>(kao što su ekološki porezi i trgovina emisijama gasova </a:t>
            </a:r>
          </a:p>
          <a:p>
            <a:pPr>
              <a:lnSpc>
                <a:spcPct val="100000"/>
              </a:lnSpc>
              <a:tabLst>
                <a:tab pos="0" algn="l"/>
              </a:tabLst>
            </a:pPr>
            <a:r>
              <a:rPr lang="sr-Latn-CS" sz="2400" spc="-1" dirty="0" smtClean="0">
                <a:solidFill>
                  <a:srgbClr val="000000"/>
                </a:solidFill>
              </a:rPr>
              <a:t>    staklene </a:t>
            </a:r>
            <a:r>
              <a:rPr lang="sr-Latn-CS" sz="2400" spc="-1" dirty="0">
                <a:solidFill>
                  <a:srgbClr val="000000"/>
                </a:solidFill>
              </a:rPr>
              <a:t>bašte); </a:t>
            </a:r>
          </a:p>
          <a:p>
            <a:pPr marL="342900" indent="-342900">
              <a:lnSpc>
                <a:spcPct val="100000"/>
              </a:lnSpc>
              <a:buFont typeface="Arial" panose="020B0604020202020204" pitchFamily="34" charset="0"/>
              <a:buChar char="•"/>
              <a:tabLst>
                <a:tab pos="0" algn="l"/>
              </a:tabLst>
            </a:pPr>
            <a:r>
              <a:rPr lang="sr-Latn-CS" sz="2400" i="1" spc="-1" dirty="0" smtClean="0">
                <a:solidFill>
                  <a:srgbClr val="000000"/>
                </a:solidFill>
              </a:rPr>
              <a:t>podizanje </a:t>
            </a:r>
            <a:r>
              <a:rPr lang="sr-Latn-CS" sz="2400" i="1" spc="-1" dirty="0">
                <a:solidFill>
                  <a:srgbClr val="000000"/>
                </a:solidFill>
              </a:rPr>
              <a:t>svesti </a:t>
            </a:r>
            <a:r>
              <a:rPr lang="sr-Latn-CS" sz="2400" spc="-1" dirty="0">
                <a:solidFill>
                  <a:srgbClr val="000000"/>
                </a:solidFill>
              </a:rPr>
              <a:t>(uključujući, na primer, oznake energetske efikasnosti i </a:t>
            </a:r>
          </a:p>
          <a:p>
            <a:pPr>
              <a:lnSpc>
                <a:spcPct val="100000"/>
              </a:lnSpc>
              <a:tabLst>
                <a:tab pos="0" algn="l"/>
              </a:tabLst>
            </a:pPr>
            <a:r>
              <a:rPr lang="sr-Latn-CS" sz="2400" spc="-1" dirty="0" smtClean="0">
                <a:solidFill>
                  <a:srgbClr val="000000"/>
                </a:solidFill>
              </a:rPr>
              <a:t>    komunikacijske </a:t>
            </a:r>
            <a:r>
              <a:rPr lang="sr-Latn-CS" sz="2400" spc="-1" dirty="0">
                <a:solidFill>
                  <a:srgbClr val="000000"/>
                </a:solidFill>
              </a:rPr>
              <a:t>kampanje). </a:t>
            </a:r>
            <a:endParaRPr lang="en-US" sz="24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 name="Picture 1_4"/>
          <p:cNvPicPr/>
          <p:nvPr/>
        </p:nvPicPr>
        <p:blipFill>
          <a:blip r:embed="rId2"/>
          <a:stretch/>
        </p:blipFill>
        <p:spPr>
          <a:xfrm>
            <a:off x="0" y="0"/>
            <a:ext cx="12187080" cy="6855120"/>
          </a:xfrm>
          <a:prstGeom prst="rect">
            <a:avLst/>
          </a:prstGeom>
          <a:ln w="0">
            <a:noFill/>
          </a:ln>
        </p:spPr>
      </p:pic>
      <p:sp>
        <p:nvSpPr>
          <p:cNvPr id="88" name="CustomShape 1"/>
          <p:cNvSpPr/>
          <p:nvPr/>
        </p:nvSpPr>
        <p:spPr>
          <a:xfrm>
            <a:off x="556853" y="1692418"/>
            <a:ext cx="11152730" cy="4228157"/>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tabLst>
                <a:tab pos="0" algn="l"/>
              </a:tabLst>
            </a:pPr>
            <a:r>
              <a:rPr lang="sr-Latn-CS" sz="2800" b="1" spc="-1" dirty="0">
                <a:solidFill>
                  <a:srgbClr val="000000"/>
                </a:solidFill>
              </a:rPr>
              <a:t>MEHANIZMI, MERE I INSTRUMENTI POLITIKE ZAŠTITE ŽIVOTNE SREDINE U EVROPSKOJ UNIJI </a:t>
            </a:r>
          </a:p>
          <a:p>
            <a:pPr>
              <a:lnSpc>
                <a:spcPct val="90000"/>
              </a:lnSpc>
              <a:spcBef>
                <a:spcPts val="1001"/>
              </a:spcBef>
              <a:tabLst>
                <a:tab pos="0" algn="l"/>
              </a:tabLst>
            </a:pPr>
            <a:r>
              <a:rPr lang="sr-Latn-RS" sz="2400" spc="-1" dirty="0" smtClean="0">
                <a:solidFill>
                  <a:srgbClr val="000000"/>
                </a:solidFill>
              </a:rPr>
              <a:t>Posebnu </a:t>
            </a:r>
            <a:r>
              <a:rPr lang="sr-Latn-RS" sz="2400" spc="-1" dirty="0">
                <a:solidFill>
                  <a:srgbClr val="000000"/>
                </a:solidFill>
              </a:rPr>
              <a:t>ulogu imaju </a:t>
            </a:r>
            <a:r>
              <a:rPr lang="sr-Latn-RS" sz="2400" spc="-1" dirty="0" smtClean="0">
                <a:solidFill>
                  <a:srgbClr val="000000"/>
                </a:solidFill>
              </a:rPr>
              <a:t>ekonomski </a:t>
            </a:r>
            <a:r>
              <a:rPr lang="sr-Latn-RS" sz="2400" spc="-1" dirty="0">
                <a:solidFill>
                  <a:srgbClr val="000000"/>
                </a:solidFill>
              </a:rPr>
              <a:t>instrumenti, koji se pojavljuju u </a:t>
            </a:r>
            <a:r>
              <a:rPr lang="sr-Latn-RS" sz="2400" spc="-1" dirty="0" smtClean="0">
                <a:solidFill>
                  <a:srgbClr val="000000"/>
                </a:solidFill>
              </a:rPr>
              <a:t>različitim oblicima</a:t>
            </a:r>
            <a:r>
              <a:rPr lang="sr-Latn-RS" sz="2400" spc="-1" dirty="0">
                <a:solidFill>
                  <a:srgbClr val="000000"/>
                </a:solidFill>
              </a:rPr>
              <a:t>, kao porezi i naknade, </a:t>
            </a:r>
            <a:r>
              <a:rPr lang="sr-Latn-RS" sz="2400" spc="-1" dirty="0" smtClean="0">
                <a:solidFill>
                  <a:srgbClr val="000000"/>
                </a:solidFill>
              </a:rPr>
              <a:t>subvencije </a:t>
            </a:r>
            <a:r>
              <a:rPr lang="sr-Latn-RS" sz="2400" spc="-1" dirty="0">
                <a:solidFill>
                  <a:srgbClr val="000000"/>
                </a:solidFill>
              </a:rPr>
              <a:t>ili kao vrsta povraćaja depozita.  </a:t>
            </a:r>
          </a:p>
          <a:p>
            <a:pPr>
              <a:lnSpc>
                <a:spcPct val="90000"/>
              </a:lnSpc>
              <a:spcBef>
                <a:spcPts val="1001"/>
              </a:spcBef>
              <a:tabLst>
                <a:tab pos="0" algn="l"/>
              </a:tabLst>
            </a:pPr>
            <a:r>
              <a:rPr lang="sr-Latn-RS" sz="2400" spc="-1" dirty="0">
                <a:solidFill>
                  <a:srgbClr val="000000"/>
                </a:solidFill>
              </a:rPr>
              <a:t>Osnovni ekonomski instrumenti u ovom </a:t>
            </a:r>
            <a:r>
              <a:rPr lang="sr-Latn-RS" sz="2400" spc="-1" dirty="0" smtClean="0">
                <a:solidFill>
                  <a:srgbClr val="000000"/>
                </a:solidFill>
              </a:rPr>
              <a:t>pristupu </a:t>
            </a:r>
            <a:r>
              <a:rPr lang="sr-Latn-RS" sz="2400" spc="-1" dirty="0">
                <a:solidFill>
                  <a:srgbClr val="000000"/>
                </a:solidFill>
              </a:rPr>
              <a:t>koji se uglavnom </a:t>
            </a:r>
            <a:r>
              <a:rPr lang="sr-Latn-RS" sz="2400" spc="-1" dirty="0" smtClean="0">
                <a:solidFill>
                  <a:srgbClr val="000000"/>
                </a:solidFill>
              </a:rPr>
              <a:t>koriste: </a:t>
            </a:r>
          </a:p>
          <a:p>
            <a:pPr marL="342900" indent="-342900">
              <a:lnSpc>
                <a:spcPct val="90000"/>
              </a:lnSpc>
              <a:spcBef>
                <a:spcPts val="1001"/>
              </a:spcBef>
              <a:buFont typeface="Arial" panose="020B0604020202020204" pitchFamily="34" charset="0"/>
              <a:buChar char="•"/>
              <a:tabLst>
                <a:tab pos="0" algn="l"/>
              </a:tabLst>
            </a:pPr>
            <a:r>
              <a:rPr lang="sr-Latn-RS" sz="2400" spc="-1" dirty="0" smtClean="0">
                <a:solidFill>
                  <a:srgbClr val="000000"/>
                </a:solidFill>
              </a:rPr>
              <a:t>opterećenja </a:t>
            </a:r>
            <a:r>
              <a:rPr lang="sr-Latn-RS" sz="2400" spc="-1" dirty="0">
                <a:solidFill>
                  <a:srgbClr val="000000"/>
                </a:solidFill>
              </a:rPr>
              <a:t>zagađivača – upravljanje opterećenjima, struktura i raspored </a:t>
            </a:r>
            <a:r>
              <a:rPr lang="sr-Latn-RS" sz="2400" spc="-1" dirty="0" smtClean="0">
                <a:solidFill>
                  <a:srgbClr val="000000"/>
                </a:solidFill>
              </a:rPr>
              <a:t>troškova/opterećenja </a:t>
            </a:r>
            <a:r>
              <a:rPr lang="sr-Latn-RS" sz="2400" spc="-1" dirty="0">
                <a:solidFill>
                  <a:srgbClr val="000000"/>
                </a:solidFill>
              </a:rPr>
              <a:t>po korisnicima (engl. „pollution charges”), </a:t>
            </a:r>
          </a:p>
          <a:p>
            <a:pPr marL="342900" indent="-342900">
              <a:lnSpc>
                <a:spcPct val="90000"/>
              </a:lnSpc>
              <a:spcBef>
                <a:spcPts val="1001"/>
              </a:spcBef>
              <a:buFont typeface="Arial" panose="020B0604020202020204" pitchFamily="34" charset="0"/>
              <a:buChar char="•"/>
              <a:tabLst>
                <a:tab pos="0" algn="l"/>
              </a:tabLst>
            </a:pPr>
            <a:r>
              <a:rPr lang="sr-Latn-RS" sz="2400" spc="-1" dirty="0" smtClean="0">
                <a:solidFill>
                  <a:srgbClr val="000000"/>
                </a:solidFill>
              </a:rPr>
              <a:t>tržišni </a:t>
            </a:r>
            <a:r>
              <a:rPr lang="sr-Latn-RS" sz="2400" spc="-1" dirty="0">
                <a:solidFill>
                  <a:srgbClr val="000000"/>
                </a:solidFill>
              </a:rPr>
              <a:t>– pomoć, diferenciranje raznih poreza/taksi (engl. „ market creation”), </a:t>
            </a:r>
          </a:p>
          <a:p>
            <a:pPr marL="342900" indent="-342900">
              <a:lnSpc>
                <a:spcPct val="90000"/>
              </a:lnSpc>
              <a:spcBef>
                <a:spcPts val="1001"/>
              </a:spcBef>
              <a:buFont typeface="Arial" panose="020B0604020202020204" pitchFamily="34" charset="0"/>
              <a:buChar char="•"/>
              <a:tabLst>
                <a:tab pos="0" algn="l"/>
              </a:tabLst>
            </a:pPr>
            <a:r>
              <a:rPr lang="sr-Latn-RS" sz="2400" spc="-1" dirty="0" smtClean="0">
                <a:solidFill>
                  <a:srgbClr val="000000"/>
                </a:solidFill>
              </a:rPr>
              <a:t>sistem </a:t>
            </a:r>
            <a:r>
              <a:rPr lang="sr-Latn-RS" sz="2400" spc="-1" dirty="0">
                <a:solidFill>
                  <a:srgbClr val="000000"/>
                </a:solidFill>
              </a:rPr>
              <a:t>povraćaja depozita (engl. „deposit refund system”), </a:t>
            </a:r>
            <a:endParaRPr lang="sr-Latn-RS" sz="2400" spc="-1" dirty="0" smtClean="0">
              <a:solidFill>
                <a:srgbClr val="000000"/>
              </a:solidFill>
            </a:endParaRPr>
          </a:p>
          <a:p>
            <a:pPr marL="342900" indent="-342900">
              <a:lnSpc>
                <a:spcPct val="90000"/>
              </a:lnSpc>
              <a:spcBef>
                <a:spcPts val="1001"/>
              </a:spcBef>
              <a:buFont typeface="Arial" panose="020B0604020202020204" pitchFamily="34" charset="0"/>
              <a:buChar char="•"/>
              <a:tabLst>
                <a:tab pos="0" algn="l"/>
              </a:tabLst>
            </a:pPr>
            <a:r>
              <a:rPr lang="sr-Latn-RS" sz="2400" spc="-1" dirty="0" smtClean="0">
                <a:solidFill>
                  <a:srgbClr val="000000"/>
                </a:solidFill>
              </a:rPr>
              <a:t>primena </a:t>
            </a:r>
            <a:r>
              <a:rPr lang="sr-Latn-RS" sz="2400" spc="-1" dirty="0">
                <a:solidFill>
                  <a:srgbClr val="000000"/>
                </a:solidFill>
              </a:rPr>
              <a:t>podsticaja/podrški (engl. „inforcement incentives”).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Picture 1_5"/>
          <p:cNvPicPr/>
          <p:nvPr/>
        </p:nvPicPr>
        <p:blipFill>
          <a:blip r:embed="rId2"/>
          <a:stretch/>
        </p:blipFill>
        <p:spPr>
          <a:xfrm>
            <a:off x="1080" y="0"/>
            <a:ext cx="12187080" cy="6855120"/>
          </a:xfrm>
          <a:prstGeom prst="rect">
            <a:avLst/>
          </a:prstGeom>
          <a:ln w="0">
            <a:noFill/>
          </a:ln>
        </p:spPr>
      </p:pic>
      <p:sp>
        <p:nvSpPr>
          <p:cNvPr id="90" name="CustomShape 1"/>
          <p:cNvSpPr/>
          <p:nvPr/>
        </p:nvSpPr>
        <p:spPr>
          <a:xfrm>
            <a:off x="447332" y="1578819"/>
            <a:ext cx="11301721" cy="3881688"/>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tabLst>
                <a:tab pos="0" algn="l"/>
              </a:tabLst>
            </a:pPr>
            <a:r>
              <a:rPr lang="en-US" sz="2800" b="1" spc="-1" dirty="0" smtClean="0">
                <a:solidFill>
                  <a:srgbClr val="000000"/>
                </a:solidFill>
              </a:rPr>
              <a:t>OSNOVNE NADLEŽNOSTI INSTITUCIJA EU U OBLASTI POLITIKE ZAŠTITE ŽIVOTNE SREDINE EVROPSKE UNIJE. EVROPSKA AGENCIJA ZA ŽIVOTNU SREDINU I POLITIKA ZAŠTITE ŽIVOTNE SREDINE U EVROPSKOJ UNIJI </a:t>
            </a:r>
            <a:endParaRPr lang="sr-Latn-RS" sz="2400" spc="-1" dirty="0" smtClean="0">
              <a:solidFill>
                <a:srgbClr val="000000"/>
              </a:solidFill>
            </a:endParaRPr>
          </a:p>
          <a:p>
            <a:pPr algn="just">
              <a:lnSpc>
                <a:spcPct val="100000"/>
              </a:lnSpc>
              <a:tabLst>
                <a:tab pos="0" algn="l"/>
              </a:tabLst>
            </a:pPr>
            <a:r>
              <a:rPr lang="sr-Latn-RS" sz="2200" spc="-1" dirty="0">
                <a:solidFill>
                  <a:srgbClr val="000000"/>
                </a:solidFill>
              </a:rPr>
              <a:t>Kada je reč o najvažnijim institucijama ekološke politike </a:t>
            </a:r>
            <a:r>
              <a:rPr lang="sr-Latn-RS" sz="2200" spc="-1" dirty="0" smtClean="0">
                <a:solidFill>
                  <a:srgbClr val="000000"/>
                </a:solidFill>
              </a:rPr>
              <a:t>su</a:t>
            </a:r>
            <a:r>
              <a:rPr lang="sr-Latn-RS" sz="2200" spc="-1" dirty="0">
                <a:solidFill>
                  <a:srgbClr val="000000"/>
                </a:solidFill>
              </a:rPr>
              <a:t>: </a:t>
            </a:r>
          </a:p>
          <a:p>
            <a:pPr marL="457200" indent="-457200" algn="just">
              <a:lnSpc>
                <a:spcPct val="100000"/>
              </a:lnSpc>
              <a:buFont typeface="Arial" panose="020B0604020202020204" pitchFamily="34" charset="0"/>
              <a:buChar char="•"/>
              <a:tabLst>
                <a:tab pos="0" algn="l"/>
              </a:tabLst>
            </a:pPr>
            <a:r>
              <a:rPr lang="sr-Latn-RS" sz="2200" spc="-1" dirty="0">
                <a:solidFill>
                  <a:srgbClr val="000000"/>
                </a:solidFill>
              </a:rPr>
              <a:t>Evropski savet, Savet ministara, Evropski parlament, </a:t>
            </a:r>
            <a:r>
              <a:rPr lang="sr-Latn-RS" sz="2200" spc="-1" dirty="0" smtClean="0">
                <a:solidFill>
                  <a:srgbClr val="000000"/>
                </a:solidFill>
              </a:rPr>
              <a:t>EK (Generalni Direktorat </a:t>
            </a:r>
            <a:r>
              <a:rPr lang="sr-Latn-RS" sz="2200" spc="-1" dirty="0">
                <a:solidFill>
                  <a:srgbClr val="000000"/>
                </a:solidFill>
              </a:rPr>
              <a:t>za životnu sredinu), Komitet za životnu sredinu, zdravstvenu zaštitu i bezbednu </a:t>
            </a:r>
            <a:r>
              <a:rPr lang="sr-Latn-RS" sz="2200" spc="-1" dirty="0" smtClean="0">
                <a:solidFill>
                  <a:srgbClr val="000000"/>
                </a:solidFill>
              </a:rPr>
              <a:t>ishranu</a:t>
            </a:r>
            <a:r>
              <a:rPr lang="sr-Latn-RS" sz="2200" spc="-1" dirty="0">
                <a:solidFill>
                  <a:srgbClr val="000000"/>
                </a:solidFill>
              </a:rPr>
              <a:t>, i Evropska agencija za životnu sredinu. </a:t>
            </a:r>
            <a:endParaRPr lang="sr-Latn-RS" sz="2200" spc="-1" dirty="0" smtClean="0">
              <a:solidFill>
                <a:srgbClr val="000000"/>
              </a:solidFill>
            </a:endParaRPr>
          </a:p>
          <a:p>
            <a:pPr marL="457200" indent="-457200" algn="just">
              <a:lnSpc>
                <a:spcPct val="100000"/>
              </a:lnSpc>
              <a:buFont typeface="Arial" panose="020B0604020202020204" pitchFamily="34" charset="0"/>
              <a:buChar char="•"/>
              <a:tabLst>
                <a:tab pos="0" algn="l"/>
              </a:tabLst>
            </a:pPr>
            <a:r>
              <a:rPr lang="sr-Latn-RS" sz="2200" spc="-1" dirty="0">
                <a:solidFill>
                  <a:srgbClr val="000000"/>
                </a:solidFill>
              </a:rPr>
              <a:t>Evropska agencija za životnu sredinu je osnovana 1994. </a:t>
            </a:r>
            <a:r>
              <a:rPr lang="sr-Latn-RS" sz="2200" spc="-1" dirty="0" smtClean="0">
                <a:solidFill>
                  <a:srgbClr val="000000"/>
                </a:solidFill>
              </a:rPr>
              <a:t>godine. Ona ima </a:t>
            </a:r>
            <a:r>
              <a:rPr lang="sr-Latn-RS" sz="2200" spc="-1" dirty="0">
                <a:solidFill>
                  <a:srgbClr val="000000"/>
                </a:solidFill>
              </a:rPr>
              <a:t>za cilj pružanje </a:t>
            </a:r>
            <a:r>
              <a:rPr lang="sr-Latn-RS" sz="2200" spc="-1" dirty="0" smtClean="0">
                <a:solidFill>
                  <a:srgbClr val="000000"/>
                </a:solidFill>
              </a:rPr>
              <a:t>pouzdanih </a:t>
            </a:r>
            <a:r>
              <a:rPr lang="sr-Latn-RS" sz="2200" spc="-1" dirty="0">
                <a:solidFill>
                  <a:srgbClr val="000000"/>
                </a:solidFill>
              </a:rPr>
              <a:t>i nezavisnih informacija o životnoj sredini svim telima koja su uključena u </a:t>
            </a:r>
            <a:r>
              <a:rPr lang="sr-Latn-RS" sz="2200" spc="-1" dirty="0" smtClean="0">
                <a:solidFill>
                  <a:srgbClr val="000000"/>
                </a:solidFill>
              </a:rPr>
              <a:t>razvoj</a:t>
            </a:r>
            <a:r>
              <a:rPr lang="sr-Latn-RS" sz="2200" spc="-1" dirty="0">
                <a:solidFill>
                  <a:srgbClr val="000000"/>
                </a:solidFill>
              </a:rPr>
              <a:t>, usvajanje, implementaciju i evaluaciju ekološke politike, kao i široj javnosti.</a:t>
            </a:r>
            <a:endParaRPr lang="sr-Latn-RS" sz="2200" spc="-1" dirty="0" smtClean="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Picture 1_6"/>
          <p:cNvPicPr/>
          <p:nvPr/>
        </p:nvPicPr>
        <p:blipFill>
          <a:blip r:embed="rId2"/>
          <a:stretch/>
        </p:blipFill>
        <p:spPr>
          <a:xfrm>
            <a:off x="1080" y="0"/>
            <a:ext cx="12187080" cy="6855120"/>
          </a:xfrm>
          <a:prstGeom prst="rect">
            <a:avLst/>
          </a:prstGeom>
          <a:ln w="0">
            <a:noFill/>
          </a:ln>
        </p:spPr>
      </p:pic>
      <p:sp>
        <p:nvSpPr>
          <p:cNvPr id="92" name="CustomShape 1"/>
          <p:cNvSpPr/>
          <p:nvPr/>
        </p:nvSpPr>
        <p:spPr>
          <a:xfrm>
            <a:off x="453911" y="1723545"/>
            <a:ext cx="11125489" cy="4275972"/>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100000"/>
              </a:lnSpc>
              <a:tabLst>
                <a:tab pos="0" algn="l"/>
              </a:tabLst>
            </a:pPr>
            <a:r>
              <a:rPr lang="en-US" sz="2800" b="1" spc="-1" dirty="0" smtClean="0">
                <a:solidFill>
                  <a:srgbClr val="000000"/>
                </a:solidFill>
              </a:rPr>
              <a:t>GLAVNI INSTRUMENTI POLITIKE ZA SMANJENJE ZAGAĐENJA VAZDUHA U </a:t>
            </a:r>
            <a:r>
              <a:rPr lang="en-US" sz="2800" b="1" spc="-1" dirty="0" smtClean="0">
                <a:solidFill>
                  <a:srgbClr val="000000"/>
                </a:solidFill>
              </a:rPr>
              <a:t>EU</a:t>
            </a:r>
            <a:endParaRPr lang="sr-Latn-RS" sz="2800" b="1" spc="-1" dirty="0" smtClean="0">
              <a:solidFill>
                <a:srgbClr val="000000"/>
              </a:solidFill>
            </a:endParaRPr>
          </a:p>
          <a:p>
            <a:pPr algn="ctr">
              <a:lnSpc>
                <a:spcPct val="100000"/>
              </a:lnSpc>
              <a:tabLst>
                <a:tab pos="0" algn="l"/>
              </a:tabLst>
            </a:pPr>
            <a:endParaRPr lang="en-US" sz="2800" b="1" spc="-1" dirty="0" smtClean="0">
              <a:solidFill>
                <a:srgbClr val="000000"/>
              </a:solidFill>
            </a:endParaRPr>
          </a:p>
          <a:p>
            <a:pPr marL="342900" indent="-342900" algn="just">
              <a:lnSpc>
                <a:spcPct val="100000"/>
              </a:lnSpc>
              <a:buFont typeface="Arial" panose="020B0604020202020204" pitchFamily="34" charset="0"/>
              <a:buChar char="•"/>
              <a:tabLst>
                <a:tab pos="0" algn="l"/>
              </a:tabLst>
            </a:pPr>
            <a:r>
              <a:rPr lang="en-US" sz="2200" spc="-1" dirty="0" err="1">
                <a:solidFill>
                  <a:srgbClr val="000000"/>
                </a:solidFill>
              </a:rPr>
              <a:t>Direktiva</a:t>
            </a:r>
            <a:r>
              <a:rPr lang="en-US" sz="2200" spc="-1" dirty="0">
                <a:solidFill>
                  <a:srgbClr val="000000"/>
                </a:solidFill>
              </a:rPr>
              <a:t> 2004/107/EC </a:t>
            </a:r>
            <a:r>
              <a:rPr lang="en-US" sz="2200" spc="-1" dirty="0" err="1">
                <a:solidFill>
                  <a:srgbClr val="000000"/>
                </a:solidFill>
              </a:rPr>
              <a:t>Evropskog</a:t>
            </a:r>
            <a:r>
              <a:rPr lang="en-US" sz="2200" spc="-1" dirty="0">
                <a:solidFill>
                  <a:srgbClr val="000000"/>
                </a:solidFill>
              </a:rPr>
              <a:t> </a:t>
            </a:r>
            <a:r>
              <a:rPr lang="en-US" sz="2200" spc="-1" dirty="0" err="1">
                <a:solidFill>
                  <a:srgbClr val="000000"/>
                </a:solidFill>
              </a:rPr>
              <a:t>parlamenta</a:t>
            </a:r>
            <a:r>
              <a:rPr lang="en-US" sz="2200" spc="-1" dirty="0">
                <a:solidFill>
                  <a:srgbClr val="000000"/>
                </a:solidFill>
              </a:rPr>
              <a:t>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Saveta</a:t>
            </a:r>
            <a:r>
              <a:rPr lang="en-US" sz="2200" spc="-1" dirty="0">
                <a:solidFill>
                  <a:srgbClr val="000000"/>
                </a:solidFill>
              </a:rPr>
              <a:t> o </a:t>
            </a:r>
            <a:r>
              <a:rPr lang="en-US" sz="2200" spc="-1" dirty="0" err="1">
                <a:solidFill>
                  <a:srgbClr val="000000"/>
                </a:solidFill>
              </a:rPr>
              <a:t>arsenu</a:t>
            </a:r>
            <a:r>
              <a:rPr lang="en-US" sz="2200" spc="-1" dirty="0">
                <a:solidFill>
                  <a:srgbClr val="000000"/>
                </a:solidFill>
              </a:rPr>
              <a:t>, </a:t>
            </a:r>
            <a:r>
              <a:rPr lang="en-US" sz="2200" spc="-1" dirty="0" err="1">
                <a:solidFill>
                  <a:srgbClr val="000000"/>
                </a:solidFill>
              </a:rPr>
              <a:t>kadmijumu</a:t>
            </a:r>
            <a:r>
              <a:rPr lang="en-US" sz="2200" spc="-1" dirty="0">
                <a:solidFill>
                  <a:srgbClr val="000000"/>
                </a:solidFill>
              </a:rPr>
              <a:t>, </a:t>
            </a:r>
          </a:p>
          <a:p>
            <a:pPr algn="just">
              <a:lnSpc>
                <a:spcPct val="100000"/>
              </a:lnSpc>
              <a:tabLst>
                <a:tab pos="0" algn="l"/>
              </a:tabLst>
            </a:pPr>
            <a:r>
              <a:rPr lang="sr-Latn-RS" sz="2200" spc="-1" dirty="0" smtClean="0">
                <a:solidFill>
                  <a:srgbClr val="000000"/>
                </a:solidFill>
              </a:rPr>
              <a:t>    </a:t>
            </a:r>
            <a:r>
              <a:rPr lang="en-US" sz="2200" spc="-1" dirty="0" err="1" smtClean="0">
                <a:solidFill>
                  <a:srgbClr val="000000"/>
                </a:solidFill>
              </a:rPr>
              <a:t>živi</a:t>
            </a:r>
            <a:r>
              <a:rPr lang="en-US" sz="2200" spc="-1" dirty="0">
                <a:solidFill>
                  <a:srgbClr val="000000"/>
                </a:solidFill>
              </a:rPr>
              <a:t>, </a:t>
            </a:r>
            <a:r>
              <a:rPr lang="en-US" sz="2200" spc="-1" dirty="0" err="1">
                <a:solidFill>
                  <a:srgbClr val="000000"/>
                </a:solidFill>
              </a:rPr>
              <a:t>niklu</a:t>
            </a:r>
            <a:r>
              <a:rPr lang="en-US" sz="2200" spc="-1" dirty="0">
                <a:solidFill>
                  <a:srgbClr val="000000"/>
                </a:solidFill>
              </a:rPr>
              <a:t>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policikličnim</a:t>
            </a:r>
            <a:r>
              <a:rPr lang="en-US" sz="2200" spc="-1" dirty="0">
                <a:solidFill>
                  <a:srgbClr val="000000"/>
                </a:solidFill>
              </a:rPr>
              <a:t> </a:t>
            </a:r>
            <a:r>
              <a:rPr lang="en-US" sz="2200" spc="-1" dirty="0" err="1">
                <a:solidFill>
                  <a:srgbClr val="000000"/>
                </a:solidFill>
              </a:rPr>
              <a:t>aromatičnim</a:t>
            </a:r>
            <a:r>
              <a:rPr lang="en-US" sz="2200" spc="-1" dirty="0">
                <a:solidFill>
                  <a:srgbClr val="000000"/>
                </a:solidFill>
              </a:rPr>
              <a:t> </a:t>
            </a:r>
            <a:r>
              <a:rPr lang="en-US" sz="2200" spc="-1" dirty="0" err="1">
                <a:solidFill>
                  <a:srgbClr val="000000"/>
                </a:solidFill>
              </a:rPr>
              <a:t>ugljovodonicima</a:t>
            </a:r>
            <a:r>
              <a:rPr lang="en-US" sz="2200" spc="-1" dirty="0">
                <a:solidFill>
                  <a:srgbClr val="000000"/>
                </a:solidFill>
              </a:rPr>
              <a:t> u </a:t>
            </a:r>
            <a:r>
              <a:rPr lang="en-US" sz="2200" spc="-1" dirty="0" err="1">
                <a:solidFill>
                  <a:srgbClr val="000000"/>
                </a:solidFill>
              </a:rPr>
              <a:t>vazduhu</a:t>
            </a:r>
            <a:r>
              <a:rPr lang="en-US" sz="2200" spc="-1" dirty="0">
                <a:solidFill>
                  <a:srgbClr val="000000"/>
                </a:solidFill>
              </a:rPr>
              <a:t> </a:t>
            </a:r>
            <a:r>
              <a:rPr lang="en-US" sz="2200" spc="-1" dirty="0" err="1" smtClean="0">
                <a:solidFill>
                  <a:srgbClr val="000000"/>
                </a:solidFill>
              </a:rPr>
              <a:t>okoline</a:t>
            </a:r>
            <a:r>
              <a:rPr lang="sr-Latn-RS" sz="2200" spc="-1" dirty="0">
                <a:solidFill>
                  <a:srgbClr val="000000"/>
                </a:solidFill>
              </a:rPr>
              <a:t>.</a:t>
            </a:r>
            <a:endParaRPr lang="en-US" sz="2200" spc="-1" dirty="0">
              <a:solidFill>
                <a:srgbClr val="000000"/>
              </a:solidFill>
            </a:endParaRPr>
          </a:p>
          <a:p>
            <a:pPr marL="342900" indent="-342900" algn="just">
              <a:lnSpc>
                <a:spcPct val="100000"/>
              </a:lnSpc>
              <a:buFont typeface="Arial" panose="020B0604020202020204" pitchFamily="34" charset="0"/>
              <a:buChar char="•"/>
              <a:tabLst>
                <a:tab pos="0" algn="l"/>
              </a:tabLst>
            </a:pPr>
            <a:r>
              <a:rPr lang="en-US" sz="2200" spc="-1" dirty="0" err="1" smtClean="0">
                <a:solidFill>
                  <a:srgbClr val="000000"/>
                </a:solidFill>
              </a:rPr>
              <a:t>Direktiva</a:t>
            </a:r>
            <a:r>
              <a:rPr lang="en-US" sz="2200" spc="-1" dirty="0" smtClean="0">
                <a:solidFill>
                  <a:srgbClr val="000000"/>
                </a:solidFill>
              </a:rPr>
              <a:t> </a:t>
            </a:r>
            <a:r>
              <a:rPr lang="en-US" sz="2200" spc="-1" dirty="0">
                <a:solidFill>
                  <a:srgbClr val="000000"/>
                </a:solidFill>
              </a:rPr>
              <a:t>2008/50/EC o </a:t>
            </a:r>
            <a:r>
              <a:rPr lang="en-US" sz="2200" spc="-1" dirty="0" err="1">
                <a:solidFill>
                  <a:srgbClr val="000000"/>
                </a:solidFill>
              </a:rPr>
              <a:t>ambijentalnom</a:t>
            </a:r>
            <a:r>
              <a:rPr lang="en-US" sz="2200" spc="-1" dirty="0">
                <a:solidFill>
                  <a:srgbClr val="000000"/>
                </a:solidFill>
              </a:rPr>
              <a:t> </a:t>
            </a:r>
            <a:r>
              <a:rPr lang="en-US" sz="2200" spc="-1" dirty="0" err="1">
                <a:solidFill>
                  <a:srgbClr val="000000"/>
                </a:solidFill>
              </a:rPr>
              <a:t>kvalitetu</a:t>
            </a:r>
            <a:r>
              <a:rPr lang="en-US" sz="2200" spc="-1" dirty="0">
                <a:solidFill>
                  <a:srgbClr val="000000"/>
                </a:solidFill>
              </a:rPr>
              <a:t> </a:t>
            </a:r>
            <a:r>
              <a:rPr lang="en-US" sz="2200" spc="-1" dirty="0" err="1">
                <a:solidFill>
                  <a:srgbClr val="000000"/>
                </a:solidFill>
              </a:rPr>
              <a:t>vazduha</a:t>
            </a:r>
            <a:r>
              <a:rPr lang="en-US" sz="2200" spc="-1" dirty="0">
                <a:solidFill>
                  <a:srgbClr val="000000"/>
                </a:solidFill>
              </a:rPr>
              <a:t>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čistijem</a:t>
            </a:r>
            <a:r>
              <a:rPr lang="en-US" sz="2200" spc="-1" dirty="0">
                <a:solidFill>
                  <a:srgbClr val="000000"/>
                </a:solidFill>
              </a:rPr>
              <a:t> </a:t>
            </a:r>
            <a:r>
              <a:rPr lang="en-US" sz="2200" spc="-1" dirty="0" err="1">
                <a:solidFill>
                  <a:srgbClr val="000000"/>
                </a:solidFill>
              </a:rPr>
              <a:t>vazduhu</a:t>
            </a:r>
            <a:r>
              <a:rPr lang="en-US" sz="2200" spc="-1" dirty="0">
                <a:solidFill>
                  <a:srgbClr val="000000"/>
                </a:solidFill>
              </a:rPr>
              <a:t> </a:t>
            </a:r>
            <a:r>
              <a:rPr lang="en-US" sz="2200" spc="-1" dirty="0" err="1">
                <a:solidFill>
                  <a:srgbClr val="000000"/>
                </a:solidFill>
              </a:rPr>
              <a:t>za</a:t>
            </a:r>
            <a:r>
              <a:rPr lang="en-US" sz="2200" spc="-1" dirty="0">
                <a:solidFill>
                  <a:srgbClr val="000000"/>
                </a:solidFill>
              </a:rPr>
              <a:t> </a:t>
            </a:r>
            <a:r>
              <a:rPr lang="en-US" sz="2200" spc="-1" dirty="0" err="1" smtClean="0">
                <a:solidFill>
                  <a:srgbClr val="000000"/>
                </a:solidFill>
              </a:rPr>
              <a:t>Evropu</a:t>
            </a:r>
            <a:r>
              <a:rPr lang="en-US" sz="2200" spc="-1" dirty="0" smtClean="0">
                <a:solidFill>
                  <a:srgbClr val="000000"/>
                </a:solidFill>
              </a:rPr>
              <a:t> </a:t>
            </a:r>
            <a:r>
              <a:rPr lang="en-US" sz="2200" spc="-1" dirty="0" err="1">
                <a:solidFill>
                  <a:srgbClr val="000000"/>
                </a:solidFill>
              </a:rPr>
              <a:t>spojila</a:t>
            </a:r>
            <a:r>
              <a:rPr lang="en-US" sz="2200" spc="-1" dirty="0">
                <a:solidFill>
                  <a:srgbClr val="000000"/>
                </a:solidFill>
              </a:rPr>
              <a:t> je </a:t>
            </a:r>
            <a:r>
              <a:rPr lang="en-US" sz="2200" spc="-1" dirty="0" err="1">
                <a:solidFill>
                  <a:srgbClr val="000000"/>
                </a:solidFill>
              </a:rPr>
              <a:t>većinu</a:t>
            </a:r>
            <a:r>
              <a:rPr lang="en-US" sz="2200" spc="-1" dirty="0">
                <a:solidFill>
                  <a:srgbClr val="000000"/>
                </a:solidFill>
              </a:rPr>
              <a:t> </a:t>
            </a:r>
            <a:r>
              <a:rPr lang="en-US" sz="2200" spc="-1" dirty="0" err="1">
                <a:solidFill>
                  <a:srgbClr val="000000"/>
                </a:solidFill>
              </a:rPr>
              <a:t>postojećeg</a:t>
            </a:r>
            <a:r>
              <a:rPr lang="en-US" sz="2200" spc="-1" dirty="0">
                <a:solidFill>
                  <a:srgbClr val="000000"/>
                </a:solidFill>
              </a:rPr>
              <a:t> </a:t>
            </a:r>
            <a:r>
              <a:rPr lang="en-US" sz="2200" spc="-1" dirty="0" err="1">
                <a:solidFill>
                  <a:srgbClr val="000000"/>
                </a:solidFill>
              </a:rPr>
              <a:t>zakonodavstva</a:t>
            </a:r>
            <a:r>
              <a:rPr lang="en-US" sz="2200" spc="-1" dirty="0">
                <a:solidFill>
                  <a:srgbClr val="000000"/>
                </a:solidFill>
              </a:rPr>
              <a:t> u </a:t>
            </a:r>
            <a:r>
              <a:rPr lang="en-US" sz="2200" spc="-1" dirty="0" err="1">
                <a:solidFill>
                  <a:srgbClr val="000000"/>
                </a:solidFill>
              </a:rPr>
              <a:t>jednu</a:t>
            </a:r>
            <a:r>
              <a:rPr lang="en-US" sz="2200" spc="-1" dirty="0">
                <a:solidFill>
                  <a:srgbClr val="000000"/>
                </a:solidFill>
              </a:rPr>
              <a:t> </a:t>
            </a:r>
            <a:r>
              <a:rPr lang="en-US" sz="2200" spc="-1" dirty="0" err="1" smtClean="0">
                <a:solidFill>
                  <a:srgbClr val="000000"/>
                </a:solidFill>
              </a:rPr>
              <a:t>direktivu</a:t>
            </a:r>
            <a:r>
              <a:rPr lang="en-US" sz="2200" spc="-1" dirty="0" smtClean="0">
                <a:solidFill>
                  <a:srgbClr val="000000"/>
                </a:solidFill>
              </a:rPr>
              <a:t>. </a:t>
            </a:r>
            <a:endParaRPr lang="sr-Latn-RS" sz="2200" spc="-1" dirty="0" smtClean="0">
              <a:solidFill>
                <a:srgbClr val="000000"/>
              </a:solidFill>
            </a:endParaRPr>
          </a:p>
          <a:p>
            <a:pPr marL="342900" indent="-342900" algn="just">
              <a:lnSpc>
                <a:spcPct val="100000"/>
              </a:lnSpc>
              <a:buFont typeface="Arial" panose="020B0604020202020204" pitchFamily="34" charset="0"/>
              <a:buChar char="•"/>
              <a:tabLst>
                <a:tab pos="0" algn="l"/>
              </a:tabLst>
            </a:pPr>
            <a:r>
              <a:rPr lang="en-US" sz="2200" spc="-1" dirty="0" err="1"/>
              <a:t>Odluka</a:t>
            </a:r>
            <a:r>
              <a:rPr lang="en-US" sz="2200" spc="-1" dirty="0"/>
              <a:t> </a:t>
            </a:r>
            <a:r>
              <a:rPr lang="en-US" sz="2200" spc="-1" dirty="0" err="1"/>
              <a:t>Komisije</a:t>
            </a:r>
            <a:r>
              <a:rPr lang="en-US" sz="2200" spc="-1" dirty="0"/>
              <a:t> o </a:t>
            </a:r>
            <a:r>
              <a:rPr lang="en-US" sz="2200" spc="-1" dirty="0" err="1"/>
              <a:t>implementaciji</a:t>
            </a:r>
            <a:r>
              <a:rPr lang="en-US" sz="2200" spc="-1" dirty="0"/>
              <a:t> 2011/850/EU od 12. </a:t>
            </a:r>
            <a:r>
              <a:rPr lang="en-US" sz="2200" spc="-1" dirty="0" err="1"/>
              <a:t>decembra</a:t>
            </a:r>
            <a:r>
              <a:rPr lang="en-US" sz="2200" spc="-1" dirty="0"/>
              <a:t> 2011. </a:t>
            </a:r>
            <a:r>
              <a:rPr lang="en-US" sz="2200" spc="-1" dirty="0" err="1"/>
              <a:t>godine</a:t>
            </a:r>
            <a:r>
              <a:rPr lang="en-US" sz="2200" spc="-1" dirty="0"/>
              <a:t>, </a:t>
            </a:r>
            <a:r>
              <a:rPr lang="en-US" sz="2200" spc="-1" dirty="0" err="1" smtClean="0"/>
              <a:t>kojom</a:t>
            </a:r>
            <a:r>
              <a:rPr lang="en-US" sz="2200" spc="-1" dirty="0" smtClean="0"/>
              <a:t> </a:t>
            </a:r>
            <a:r>
              <a:rPr lang="en-US" sz="2200" spc="-1" dirty="0"/>
              <a:t>se </a:t>
            </a:r>
            <a:r>
              <a:rPr lang="en-US" sz="2200" spc="-1" dirty="0" err="1"/>
              <a:t>uspostavljaju</a:t>
            </a:r>
            <a:r>
              <a:rPr lang="en-US" sz="2200" spc="-1" dirty="0"/>
              <a:t> </a:t>
            </a:r>
            <a:r>
              <a:rPr lang="en-US" sz="2200" spc="-1" dirty="0" err="1"/>
              <a:t>pravila</a:t>
            </a:r>
            <a:r>
              <a:rPr lang="en-US" sz="2200" spc="-1" dirty="0"/>
              <a:t> </a:t>
            </a:r>
            <a:r>
              <a:rPr lang="en-US" sz="2200" spc="-1" dirty="0" err="1"/>
              <a:t>za</a:t>
            </a:r>
            <a:r>
              <a:rPr lang="en-US" sz="2200" spc="-1" dirty="0"/>
              <a:t> </a:t>
            </a:r>
            <a:r>
              <a:rPr lang="en-US" sz="2200" spc="-1" dirty="0" err="1"/>
              <a:t>Direktivu</a:t>
            </a:r>
            <a:r>
              <a:rPr lang="en-US" sz="2200" spc="-1" dirty="0"/>
              <a:t> 2004/107/EC </a:t>
            </a:r>
            <a:r>
              <a:rPr lang="en-US" sz="2200" spc="-1" dirty="0" err="1"/>
              <a:t>i</a:t>
            </a:r>
            <a:r>
              <a:rPr lang="en-US" sz="2200" spc="-1" dirty="0"/>
              <a:t> 2008/50/EC </a:t>
            </a:r>
            <a:r>
              <a:rPr lang="en-US" sz="2200" spc="-1" dirty="0" err="1"/>
              <a:t>Evropskog</a:t>
            </a:r>
            <a:r>
              <a:rPr lang="en-US" sz="2200" spc="-1" dirty="0"/>
              <a:t> </a:t>
            </a:r>
            <a:r>
              <a:rPr lang="en-US" sz="2200" spc="-1" dirty="0" err="1" smtClean="0"/>
              <a:t>parlamenta</a:t>
            </a:r>
            <a:r>
              <a:rPr lang="en-US" sz="2200" spc="-1" dirty="0" smtClean="0"/>
              <a:t> </a:t>
            </a:r>
            <a:r>
              <a:rPr lang="en-US" sz="2200" spc="-1" dirty="0" err="1"/>
              <a:t>i</a:t>
            </a:r>
            <a:r>
              <a:rPr lang="en-US" sz="2200" spc="-1" dirty="0"/>
              <a:t> </a:t>
            </a:r>
            <a:r>
              <a:rPr lang="en-US" sz="2200" spc="-1" dirty="0" err="1"/>
              <a:t>Saveta</a:t>
            </a:r>
            <a:r>
              <a:rPr lang="en-US" sz="2200" spc="-1" dirty="0"/>
              <a:t> u </a:t>
            </a:r>
            <a:r>
              <a:rPr lang="en-US" sz="2200" spc="-1" dirty="0" err="1"/>
              <a:t>vezi</a:t>
            </a:r>
            <a:r>
              <a:rPr lang="en-US" sz="2200" spc="-1" dirty="0"/>
              <a:t> </a:t>
            </a:r>
            <a:r>
              <a:rPr lang="en-US" sz="2200" spc="-1" dirty="0" err="1"/>
              <a:t>sa</a:t>
            </a:r>
            <a:r>
              <a:rPr lang="en-US" sz="2200" spc="-1" dirty="0"/>
              <a:t> </a:t>
            </a:r>
            <a:r>
              <a:rPr lang="en-US" sz="2200" spc="-1" dirty="0" err="1"/>
              <a:t>međusobnom</a:t>
            </a:r>
            <a:r>
              <a:rPr lang="en-US" sz="2200" spc="-1" dirty="0"/>
              <a:t> </a:t>
            </a:r>
            <a:r>
              <a:rPr lang="en-US" sz="2200" spc="-1" dirty="0" err="1"/>
              <a:t>razmenom</a:t>
            </a:r>
            <a:r>
              <a:rPr lang="en-US" sz="2200" spc="-1" dirty="0"/>
              <a:t> </a:t>
            </a:r>
            <a:r>
              <a:rPr lang="en-US" sz="2200" spc="-1" dirty="0" err="1"/>
              <a:t>informacija</a:t>
            </a:r>
            <a:r>
              <a:rPr lang="en-US" sz="2200" spc="-1" dirty="0"/>
              <a:t> </a:t>
            </a:r>
            <a:r>
              <a:rPr lang="en-US" sz="2200" spc="-1" dirty="0" err="1"/>
              <a:t>i</a:t>
            </a:r>
            <a:r>
              <a:rPr lang="en-US" sz="2200" spc="-1" dirty="0"/>
              <a:t> </a:t>
            </a:r>
            <a:r>
              <a:rPr lang="en-US" sz="2200" spc="-1" dirty="0" err="1"/>
              <a:t>izveštavanjem</a:t>
            </a:r>
            <a:r>
              <a:rPr lang="en-US" sz="2200" spc="-1" dirty="0"/>
              <a:t> o </a:t>
            </a:r>
            <a:r>
              <a:rPr lang="en-US" sz="2200" spc="-1" dirty="0" err="1" smtClean="0"/>
              <a:t>kvalitetu</a:t>
            </a:r>
            <a:r>
              <a:rPr lang="en-US" sz="2200" spc="-1" dirty="0" smtClean="0"/>
              <a:t> </a:t>
            </a:r>
            <a:r>
              <a:rPr lang="en-US" sz="2200" spc="-1" dirty="0" err="1"/>
              <a:t>ambijentalnog</a:t>
            </a:r>
            <a:r>
              <a:rPr lang="en-US" sz="2200" spc="-1" dirty="0"/>
              <a:t> </a:t>
            </a:r>
            <a:r>
              <a:rPr lang="en-US" sz="2200" spc="-1" dirty="0" err="1"/>
              <a:t>vazduha</a:t>
            </a:r>
            <a:r>
              <a:rPr lang="en-US" sz="2200" spc="-1" dirty="0" smtClean="0"/>
              <a:t>.</a:t>
            </a:r>
            <a:endParaRPr lang="sr-Latn-RS" sz="2200" spc="-1" dirty="0" smtClean="0"/>
          </a:p>
          <a:p>
            <a:pPr marL="342900" indent="-342900" algn="just">
              <a:lnSpc>
                <a:spcPct val="100000"/>
              </a:lnSpc>
              <a:buFont typeface="Arial" panose="020B0604020202020204" pitchFamily="34" charset="0"/>
              <a:buChar char="•"/>
              <a:tabLst>
                <a:tab pos="0" algn="l"/>
              </a:tabLst>
            </a:pPr>
            <a:r>
              <a:rPr lang="sr-Latn-RS" sz="2200" spc="-1" dirty="0"/>
              <a:t>Direktiva 2015/1480/EC od 28. avgusta 2015. </a:t>
            </a:r>
            <a:r>
              <a:rPr lang="sr-Latn-RS" sz="2200" spc="-1" dirty="0" smtClean="0"/>
              <a:t>dopunjava </a:t>
            </a:r>
            <a:r>
              <a:rPr lang="sr-Latn-RS" sz="2200" spc="-1" dirty="0"/>
              <a:t>nekoliko </a:t>
            </a:r>
            <a:r>
              <a:rPr lang="sr-Latn-RS" sz="2200" spc="-1" dirty="0" smtClean="0"/>
              <a:t>aneksa. </a:t>
            </a:r>
            <a:endParaRPr lang="sr-Latn-RS" sz="2200" spc="-1" dirty="0"/>
          </a:p>
          <a:p>
            <a:pPr marL="342900" indent="-342900" algn="just">
              <a:lnSpc>
                <a:spcPct val="100000"/>
              </a:lnSpc>
              <a:buFont typeface="Arial" panose="020B0604020202020204" pitchFamily="34" charset="0"/>
              <a:buChar char="•"/>
              <a:tabLst>
                <a:tab pos="0" algn="l"/>
              </a:tabLst>
            </a:pPr>
            <a:endParaRPr lang="en-US" sz="22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 name="Picture 1_7"/>
          <p:cNvPicPr/>
          <p:nvPr/>
        </p:nvPicPr>
        <p:blipFill>
          <a:blip r:embed="rId2"/>
          <a:stretch/>
        </p:blipFill>
        <p:spPr>
          <a:xfrm>
            <a:off x="1080" y="0"/>
            <a:ext cx="12187080" cy="6855120"/>
          </a:xfrm>
          <a:prstGeom prst="rect">
            <a:avLst/>
          </a:prstGeom>
          <a:ln w="0">
            <a:noFill/>
          </a:ln>
        </p:spPr>
      </p:pic>
      <p:sp>
        <p:nvSpPr>
          <p:cNvPr id="94" name="CustomShape 1"/>
          <p:cNvSpPr/>
          <p:nvPr/>
        </p:nvSpPr>
        <p:spPr>
          <a:xfrm>
            <a:off x="447332" y="1618291"/>
            <a:ext cx="11321455" cy="4414117"/>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r>
              <a:rPr lang="en-US" sz="2800" b="1" dirty="0" smtClean="0"/>
              <a:t>EU POLITIKE ZA UPRAVLJANJE OTPADOM, POLITIKE KVALITETA VODE </a:t>
            </a:r>
          </a:p>
          <a:p>
            <a:pPr marL="342900" indent="-342900">
              <a:buFont typeface="Arial" panose="020B0604020202020204" pitchFamily="34" charset="0"/>
              <a:buChar char="•"/>
            </a:pPr>
            <a:r>
              <a:rPr lang="sr-Latn-RS" sz="2200" spc="-1" dirty="0">
                <a:solidFill>
                  <a:srgbClr val="000000"/>
                </a:solidFill>
              </a:rPr>
              <a:t>Okvirna direktiva o otpadu (VFD) (2008/98/EC) reguliše upravljanje </a:t>
            </a:r>
            <a:r>
              <a:rPr lang="sr-Latn-RS" sz="2200" spc="-1" dirty="0" smtClean="0">
                <a:solidFill>
                  <a:srgbClr val="000000"/>
                </a:solidFill>
              </a:rPr>
              <a:t>otpadom. </a:t>
            </a:r>
          </a:p>
          <a:p>
            <a:r>
              <a:rPr lang="sr-Latn-RS" sz="2200" spc="-1" dirty="0" smtClean="0">
                <a:solidFill>
                  <a:srgbClr val="000000"/>
                </a:solidFill>
              </a:rPr>
              <a:t>„</a:t>
            </a:r>
            <a:r>
              <a:rPr lang="sr-Latn-RS" sz="2200" spc="-1" dirty="0">
                <a:solidFill>
                  <a:srgbClr val="000000"/>
                </a:solidFill>
              </a:rPr>
              <a:t>Otpad“ je definisan u Okvirnoj direktivi o vodama kao „svaka supstanca </a:t>
            </a:r>
            <a:r>
              <a:rPr lang="sr-Latn-RS" sz="2200" spc="-1" dirty="0" smtClean="0">
                <a:solidFill>
                  <a:srgbClr val="000000"/>
                </a:solidFill>
              </a:rPr>
              <a:t>ili </a:t>
            </a:r>
            <a:r>
              <a:rPr lang="sr-Latn-RS" sz="2200" spc="-1" dirty="0">
                <a:solidFill>
                  <a:srgbClr val="000000"/>
                </a:solidFill>
              </a:rPr>
              <a:t>predmet koji nosilac odbacuje ili namerava ili je dužan da odbaci“. </a:t>
            </a:r>
            <a:endParaRPr lang="sr-Latn-RS" sz="2200" spc="-1" dirty="0" smtClean="0">
              <a:solidFill>
                <a:srgbClr val="000000"/>
              </a:solidFill>
            </a:endParaRPr>
          </a:p>
          <a:p>
            <a:pPr marL="342900" indent="-342900">
              <a:buFont typeface="Arial" panose="020B0604020202020204" pitchFamily="34" charset="0"/>
              <a:buChar char="•"/>
            </a:pPr>
            <a:r>
              <a:rPr lang="sr-Latn-RS" sz="2200" spc="-1" dirty="0" smtClean="0">
                <a:solidFill>
                  <a:srgbClr val="000000"/>
                </a:solidFill>
              </a:rPr>
              <a:t>„</a:t>
            </a:r>
            <a:r>
              <a:rPr lang="sr-Latn-RS" sz="2200" spc="-1" dirty="0">
                <a:solidFill>
                  <a:srgbClr val="000000"/>
                </a:solidFill>
              </a:rPr>
              <a:t>odbacivanje“ uključuje predmete bačene u kantu za otpad ili transfer materijala </a:t>
            </a:r>
          </a:p>
          <a:p>
            <a:pPr marL="342900" indent="-342900">
              <a:buFont typeface="Arial" panose="020B0604020202020204" pitchFamily="34" charset="0"/>
              <a:buChar char="•"/>
            </a:pPr>
            <a:r>
              <a:rPr lang="sr-Latn-RS" sz="2200" spc="-1" dirty="0">
                <a:solidFill>
                  <a:srgbClr val="000000"/>
                </a:solidFill>
              </a:rPr>
              <a:t>od kompanije do sakupljača otpada; </a:t>
            </a:r>
          </a:p>
          <a:p>
            <a:pPr marL="342900" indent="-342900">
              <a:buFont typeface="Arial" panose="020B0604020202020204" pitchFamily="34" charset="0"/>
              <a:buChar char="•"/>
            </a:pPr>
            <a:r>
              <a:rPr lang="sr-Latn-RS" sz="2200" spc="-1" dirty="0" smtClean="0">
                <a:solidFill>
                  <a:srgbClr val="000000"/>
                </a:solidFill>
              </a:rPr>
              <a:t>„</a:t>
            </a:r>
            <a:r>
              <a:rPr lang="sr-Latn-RS" sz="2200" spc="-1" dirty="0">
                <a:solidFill>
                  <a:srgbClr val="000000"/>
                </a:solidFill>
              </a:rPr>
              <a:t>namera da se odbaci“ uključuje radnu lokaciju koja ukazuje da će poslati van </a:t>
            </a:r>
          </a:p>
          <a:p>
            <a:pPr marL="342900" indent="-342900">
              <a:buFont typeface="Arial" panose="020B0604020202020204" pitchFamily="34" charset="0"/>
              <a:buChar char="•"/>
            </a:pPr>
            <a:r>
              <a:rPr lang="sr-Latn-RS" sz="2200" spc="-1" dirty="0">
                <a:solidFill>
                  <a:srgbClr val="000000"/>
                </a:solidFill>
              </a:rPr>
              <a:t>lokacije radi odgovarajućeg odlaganja ili povrata sve svoje zalihe sirovina koje se ne mogu </a:t>
            </a:r>
            <a:r>
              <a:rPr lang="sr-Latn-RS" sz="2200" spc="-1" dirty="0" smtClean="0">
                <a:solidFill>
                  <a:srgbClr val="000000"/>
                </a:solidFill>
              </a:rPr>
              <a:t>vratiti </a:t>
            </a:r>
            <a:r>
              <a:rPr lang="sr-Latn-RS" sz="2200" spc="-1" dirty="0">
                <a:solidFill>
                  <a:srgbClr val="000000"/>
                </a:solidFill>
              </a:rPr>
              <a:t>i </a:t>
            </a:r>
          </a:p>
          <a:p>
            <a:pPr marL="342900" indent="-342900">
              <a:buFont typeface="Arial" panose="020B0604020202020204" pitchFamily="34" charset="0"/>
              <a:buChar char="•"/>
            </a:pPr>
            <a:r>
              <a:rPr lang="sr-Latn-RS" sz="2200" spc="-1" dirty="0" smtClean="0">
                <a:solidFill>
                  <a:srgbClr val="000000"/>
                </a:solidFill>
              </a:rPr>
              <a:t>„</a:t>
            </a:r>
            <a:r>
              <a:rPr lang="sr-Latn-RS" sz="2200" spc="-1" dirty="0">
                <a:solidFill>
                  <a:srgbClr val="000000"/>
                </a:solidFill>
              </a:rPr>
              <a:t>zahtev za odbacivanje“ uključuje zalihe zabranjenih pesticida koji se moraju </a:t>
            </a:r>
          </a:p>
          <a:p>
            <a:r>
              <a:rPr lang="sr-Latn-RS" sz="2200" spc="-1" dirty="0">
                <a:solidFill>
                  <a:srgbClr val="000000"/>
                </a:solidFill>
              </a:rPr>
              <a:t>odbaciti i stoga se njima mora upravljati kao otpadom. </a:t>
            </a:r>
            <a:endParaRPr lang="en-US" sz="2200" b="1" dirty="0"/>
          </a:p>
          <a:p>
            <a:pPr>
              <a:lnSpc>
                <a:spcPct val="90000"/>
              </a:lnSpc>
              <a:spcBef>
                <a:spcPts val="1001"/>
              </a:spcBef>
              <a:tabLst>
                <a:tab pos="0" algn="l"/>
              </a:tabLst>
            </a:pPr>
            <a:endParaRPr lang="en-US" sz="26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Picture 1_9"/>
          <p:cNvPicPr/>
          <p:nvPr/>
        </p:nvPicPr>
        <p:blipFill>
          <a:blip r:embed="rId2"/>
          <a:stretch/>
        </p:blipFill>
        <p:spPr>
          <a:xfrm>
            <a:off x="1080" y="0"/>
            <a:ext cx="12187080" cy="6855120"/>
          </a:xfrm>
          <a:prstGeom prst="rect">
            <a:avLst/>
          </a:prstGeom>
          <a:ln w="0">
            <a:noFill/>
          </a:ln>
        </p:spPr>
      </p:pic>
      <p:sp>
        <p:nvSpPr>
          <p:cNvPr id="98" name="CustomShape 1"/>
          <p:cNvSpPr/>
          <p:nvPr/>
        </p:nvSpPr>
        <p:spPr>
          <a:xfrm>
            <a:off x="434176" y="1684075"/>
            <a:ext cx="11145223" cy="4381226"/>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r>
              <a:rPr lang="sr-Latn-RS" sz="2800" b="1" spc="-1" dirty="0">
                <a:solidFill>
                  <a:srgbClr val="000000"/>
                </a:solidFill>
              </a:rPr>
              <a:t>EU POLITIKE ZA UPRAVLJANJE OTPADOM, POLITIKE KVALITETA VODE </a:t>
            </a:r>
            <a:endParaRPr lang="sr-Latn-RS" sz="2800" b="1" spc="-1" dirty="0" smtClean="0">
              <a:solidFill>
                <a:srgbClr val="000000"/>
              </a:solidFill>
            </a:endParaRPr>
          </a:p>
          <a:p>
            <a:pPr algn="ctr">
              <a:lnSpc>
                <a:spcPct val="90000"/>
              </a:lnSpc>
              <a:spcBef>
                <a:spcPts val="1001"/>
              </a:spcBef>
              <a:tabLst>
                <a:tab pos="0" algn="l"/>
              </a:tabLst>
            </a:pPr>
            <a:endParaRPr lang="sr-Latn-RS" sz="2800" b="1" spc="-1" dirty="0">
              <a:solidFill>
                <a:srgbClr val="000000"/>
              </a:solidFill>
            </a:endParaRPr>
          </a:p>
          <a:p>
            <a:pPr>
              <a:spcBef>
                <a:spcPts val="1001"/>
              </a:spcBef>
              <a:tabLst>
                <a:tab pos="0" algn="l"/>
              </a:tabLst>
            </a:pPr>
            <a:r>
              <a:rPr lang="sr-Latn-RS" sz="2200" spc="-1" dirty="0" smtClean="0">
                <a:solidFill>
                  <a:srgbClr val="000000"/>
                </a:solidFill>
              </a:rPr>
              <a:t>Na </a:t>
            </a:r>
            <a:r>
              <a:rPr lang="sr-Latn-RS" sz="2200" spc="-1" dirty="0">
                <a:solidFill>
                  <a:srgbClr val="000000"/>
                </a:solidFill>
              </a:rPr>
              <a:t>nivou EU, ispuštanje otpadnih voda i zaštita vodnih resursa </a:t>
            </a:r>
            <a:r>
              <a:rPr lang="sr-Latn-RS" sz="2200" spc="-1" dirty="0" smtClean="0">
                <a:solidFill>
                  <a:srgbClr val="000000"/>
                </a:solidFill>
              </a:rPr>
              <a:t>su regulisani</a:t>
            </a:r>
            <a:r>
              <a:rPr lang="sr-Latn-RS" sz="2200" spc="-1" dirty="0">
                <a:solidFill>
                  <a:srgbClr val="000000"/>
                </a:solidFill>
              </a:rPr>
              <a:t>: </a:t>
            </a:r>
          </a:p>
          <a:p>
            <a:pPr marL="342900" indent="-342900">
              <a:spcBef>
                <a:spcPts val="1001"/>
              </a:spcBef>
              <a:buFont typeface="Arial" panose="020B0604020202020204" pitchFamily="34" charset="0"/>
              <a:buChar char="•"/>
              <a:tabLst>
                <a:tab pos="0" algn="l"/>
              </a:tabLst>
            </a:pPr>
            <a:r>
              <a:rPr lang="sr-Latn-RS" sz="2200" spc="-1" dirty="0" smtClean="0">
                <a:solidFill>
                  <a:srgbClr val="000000"/>
                </a:solidFill>
              </a:rPr>
              <a:t>Okvirnom </a:t>
            </a:r>
            <a:r>
              <a:rPr lang="sr-Latn-RS" sz="2200" spc="-1" dirty="0">
                <a:solidFill>
                  <a:srgbClr val="000000"/>
                </a:solidFill>
              </a:rPr>
              <a:t>direktivom o vodama (2000/60/EC, zamenjena Direktivom </a:t>
            </a:r>
            <a:r>
              <a:rPr lang="sr-Latn-RS" sz="2200" spc="-1" dirty="0" smtClean="0">
                <a:solidFill>
                  <a:srgbClr val="000000"/>
                </a:solidFill>
              </a:rPr>
              <a:t>2014/101/EU</a:t>
            </a:r>
            <a:r>
              <a:rPr lang="sr-Latn-RS" sz="2200" spc="-1" dirty="0">
                <a:solidFill>
                  <a:srgbClr val="000000"/>
                </a:solidFill>
              </a:rPr>
              <a:t>); </a:t>
            </a:r>
          </a:p>
          <a:p>
            <a:pPr marL="342900" indent="-342900">
              <a:spcBef>
                <a:spcPts val="1001"/>
              </a:spcBef>
              <a:buFont typeface="Arial" panose="020B0604020202020204" pitchFamily="34" charset="0"/>
              <a:buChar char="•"/>
              <a:tabLst>
                <a:tab pos="0" algn="l"/>
              </a:tabLst>
            </a:pPr>
            <a:r>
              <a:rPr lang="sr-Latn-RS" sz="2200" spc="-1" dirty="0" smtClean="0">
                <a:solidFill>
                  <a:srgbClr val="000000"/>
                </a:solidFill>
              </a:rPr>
              <a:t>Direktivom </a:t>
            </a:r>
            <a:r>
              <a:rPr lang="sr-Latn-RS" sz="2200" spc="-1" dirty="0">
                <a:solidFill>
                  <a:srgbClr val="000000"/>
                </a:solidFill>
              </a:rPr>
              <a:t>o podzemnim vodama (2006/118/EC, sa izmenama i dopunama </a:t>
            </a:r>
            <a:r>
              <a:rPr lang="sr-Latn-RS" sz="2200" spc="-1" dirty="0" smtClean="0">
                <a:solidFill>
                  <a:srgbClr val="000000"/>
                </a:solidFill>
              </a:rPr>
              <a:t>Direktive </a:t>
            </a:r>
            <a:r>
              <a:rPr lang="sr-Latn-RS" sz="2200" spc="-1" dirty="0">
                <a:solidFill>
                  <a:srgbClr val="000000"/>
                </a:solidFill>
              </a:rPr>
              <a:t>2014/80/EU</a:t>
            </a:r>
            <a:r>
              <a:rPr lang="sr-Latn-RS" sz="2200" spc="-1" dirty="0" smtClean="0">
                <a:solidFill>
                  <a:srgbClr val="000000"/>
                </a:solidFill>
              </a:rPr>
              <a:t>); </a:t>
            </a:r>
            <a:r>
              <a:rPr lang="sr-Latn-RS" sz="2200" spc="-1" dirty="0">
                <a:solidFill>
                  <a:srgbClr val="000000"/>
                </a:solidFill>
              </a:rPr>
              <a:t>i </a:t>
            </a:r>
          </a:p>
          <a:p>
            <a:pPr marL="342900" indent="-342900">
              <a:spcBef>
                <a:spcPts val="1001"/>
              </a:spcBef>
              <a:buFont typeface="Arial" panose="020B0604020202020204" pitchFamily="34" charset="0"/>
              <a:buChar char="•"/>
              <a:tabLst>
                <a:tab pos="0" algn="l"/>
              </a:tabLst>
            </a:pPr>
            <a:r>
              <a:rPr lang="sr-Latn-RS" sz="2200" spc="-1" dirty="0" smtClean="0">
                <a:solidFill>
                  <a:srgbClr val="000000"/>
                </a:solidFill>
              </a:rPr>
              <a:t>Direktivom </a:t>
            </a:r>
            <a:r>
              <a:rPr lang="sr-Latn-RS" sz="2200" spc="-1" dirty="0">
                <a:solidFill>
                  <a:srgbClr val="000000"/>
                </a:solidFill>
              </a:rPr>
              <a:t>o standardima kvaliteta životne sredine (vodna politika) </a:t>
            </a:r>
            <a:r>
              <a:rPr lang="sr-Latn-RS" sz="2200" spc="-1" dirty="0" smtClean="0">
                <a:solidFill>
                  <a:srgbClr val="000000"/>
                </a:solidFill>
              </a:rPr>
              <a:t>(</a:t>
            </a:r>
            <a:r>
              <a:rPr lang="sr-Latn-RS" sz="2200" spc="-1" dirty="0">
                <a:solidFill>
                  <a:srgbClr val="000000"/>
                </a:solidFill>
              </a:rPr>
              <a:t>2008/105/EC, izmenjena Direktivom 2013/39/EU).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Picture 1_8"/>
          <p:cNvPicPr/>
          <p:nvPr/>
        </p:nvPicPr>
        <p:blipFill>
          <a:blip r:embed="rId2"/>
          <a:stretch/>
        </p:blipFill>
        <p:spPr>
          <a:xfrm>
            <a:off x="1080" y="0"/>
            <a:ext cx="12187080" cy="6855120"/>
          </a:xfrm>
          <a:prstGeom prst="rect">
            <a:avLst/>
          </a:prstGeom>
          <a:ln w="0">
            <a:noFill/>
          </a:ln>
        </p:spPr>
      </p:pic>
      <p:sp>
        <p:nvSpPr>
          <p:cNvPr id="96" name="CustomShape 1"/>
          <p:cNvSpPr/>
          <p:nvPr/>
        </p:nvSpPr>
        <p:spPr>
          <a:xfrm>
            <a:off x="453911" y="1677497"/>
            <a:ext cx="11374083" cy="4085619"/>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r>
              <a:rPr lang="sr-Latn-RS" sz="2800" b="1" spc="-1" dirty="0" smtClean="0">
                <a:solidFill>
                  <a:srgbClr val="000000"/>
                </a:solidFill>
              </a:rPr>
              <a:t>CILJEVI ODRŽIVOG RAZVOJA EU. STRATEGIJE EU ZA ZAŠTITU ŽIVOTNE SREDINE. EVROPSKI ZELENI PLAN. STRATEGIJE ZAŠTITE ŽIVOTNE SREDINE U EU, STRATEGIJA BIODIVERZITETA DO 2030. GODINE, STRATEGIJA OD “NJIVE DO TRPEZE” </a:t>
            </a:r>
          </a:p>
          <a:p>
            <a:pPr>
              <a:lnSpc>
                <a:spcPct val="90000"/>
              </a:lnSpc>
              <a:spcBef>
                <a:spcPts val="1001"/>
              </a:spcBef>
              <a:tabLst>
                <a:tab pos="0" algn="l"/>
              </a:tabLst>
            </a:pPr>
            <a:r>
              <a:rPr lang="en-US" sz="2200" spc="-1" dirty="0" smtClean="0">
                <a:solidFill>
                  <a:srgbClr val="000000"/>
                </a:solidFill>
              </a:rPr>
              <a:t>ZPP </a:t>
            </a:r>
            <a:r>
              <a:rPr lang="en-US" sz="2200" spc="-1" dirty="0" err="1">
                <a:solidFill>
                  <a:srgbClr val="000000"/>
                </a:solidFill>
              </a:rPr>
              <a:t>takođe</a:t>
            </a:r>
            <a:r>
              <a:rPr lang="en-US" sz="2200" spc="-1" dirty="0">
                <a:solidFill>
                  <a:srgbClr val="000000"/>
                </a:solidFill>
              </a:rPr>
              <a:t> </a:t>
            </a:r>
            <a:r>
              <a:rPr lang="en-US" sz="2200" spc="-1" dirty="0" err="1">
                <a:solidFill>
                  <a:srgbClr val="000000"/>
                </a:solidFill>
              </a:rPr>
              <a:t>ima</a:t>
            </a:r>
            <a:r>
              <a:rPr lang="en-US" sz="2200" spc="-1" dirty="0">
                <a:solidFill>
                  <a:srgbClr val="000000"/>
                </a:solidFill>
              </a:rPr>
              <a:t> tri </a:t>
            </a:r>
            <a:r>
              <a:rPr lang="en-US" sz="2200" spc="-1" dirty="0" err="1">
                <a:solidFill>
                  <a:srgbClr val="000000"/>
                </a:solidFill>
              </a:rPr>
              <a:t>jasna</a:t>
            </a:r>
            <a:r>
              <a:rPr lang="en-US" sz="2200" spc="-1" dirty="0">
                <a:solidFill>
                  <a:srgbClr val="000000"/>
                </a:solidFill>
              </a:rPr>
              <a:t> </a:t>
            </a:r>
            <a:r>
              <a:rPr lang="en-US" sz="2200" spc="-1" dirty="0" err="1">
                <a:solidFill>
                  <a:srgbClr val="000000"/>
                </a:solidFill>
              </a:rPr>
              <a:t>ekološka</a:t>
            </a:r>
            <a:r>
              <a:rPr lang="en-US" sz="2200" spc="-1" dirty="0">
                <a:solidFill>
                  <a:srgbClr val="000000"/>
                </a:solidFill>
              </a:rPr>
              <a:t> </a:t>
            </a:r>
            <a:r>
              <a:rPr lang="en-US" sz="2200" spc="-1" dirty="0" err="1">
                <a:solidFill>
                  <a:srgbClr val="000000"/>
                </a:solidFill>
              </a:rPr>
              <a:t>cilja</a:t>
            </a:r>
            <a:r>
              <a:rPr lang="en-US" sz="2200" spc="-1" dirty="0">
                <a:solidFill>
                  <a:srgbClr val="000000"/>
                </a:solidFill>
              </a:rPr>
              <a:t>, od </a:t>
            </a:r>
            <a:r>
              <a:rPr lang="en-US" sz="2200" spc="-1" dirty="0" err="1">
                <a:solidFill>
                  <a:srgbClr val="000000"/>
                </a:solidFill>
              </a:rPr>
              <a:t>kojih</a:t>
            </a:r>
            <a:r>
              <a:rPr lang="en-US" sz="2200" spc="-1" dirty="0">
                <a:solidFill>
                  <a:srgbClr val="000000"/>
                </a:solidFill>
              </a:rPr>
              <a:t> je </a:t>
            </a:r>
            <a:r>
              <a:rPr lang="en-US" sz="2200" spc="-1" dirty="0" err="1">
                <a:solidFill>
                  <a:srgbClr val="000000"/>
                </a:solidFill>
              </a:rPr>
              <a:t>svaki</a:t>
            </a:r>
            <a:r>
              <a:rPr lang="en-US" sz="2200" spc="-1" dirty="0">
                <a:solidFill>
                  <a:srgbClr val="000000"/>
                </a:solidFill>
              </a:rPr>
              <a:t> </a:t>
            </a:r>
            <a:r>
              <a:rPr lang="en-US" sz="2200" spc="-1" dirty="0" err="1">
                <a:solidFill>
                  <a:srgbClr val="000000"/>
                </a:solidFill>
              </a:rPr>
              <a:t>utemeljen</a:t>
            </a:r>
            <a:r>
              <a:rPr lang="en-US" sz="2200" spc="-1" dirty="0">
                <a:solidFill>
                  <a:srgbClr val="000000"/>
                </a:solidFill>
              </a:rPr>
              <a:t> u </a:t>
            </a:r>
            <a:r>
              <a:rPr lang="en-US" sz="2200" spc="-1" dirty="0" err="1">
                <a:solidFill>
                  <a:srgbClr val="000000"/>
                </a:solidFill>
              </a:rPr>
              <a:t>Evropskom</a:t>
            </a:r>
            <a:r>
              <a:rPr lang="en-US" sz="2200" spc="-1" dirty="0">
                <a:solidFill>
                  <a:srgbClr val="000000"/>
                </a:solidFill>
              </a:rPr>
              <a:t> </a:t>
            </a:r>
          </a:p>
          <a:p>
            <a:pPr>
              <a:lnSpc>
                <a:spcPct val="90000"/>
              </a:lnSpc>
              <a:spcBef>
                <a:spcPts val="1001"/>
              </a:spcBef>
              <a:tabLst>
                <a:tab pos="0" algn="l"/>
              </a:tabLst>
            </a:pPr>
            <a:r>
              <a:rPr lang="en-US" sz="2200" spc="-1" dirty="0" err="1">
                <a:solidFill>
                  <a:srgbClr val="000000"/>
                </a:solidFill>
              </a:rPr>
              <a:t>zelenom</a:t>
            </a:r>
            <a:r>
              <a:rPr lang="en-US" sz="2200" spc="-1" dirty="0">
                <a:solidFill>
                  <a:srgbClr val="000000"/>
                </a:solidFill>
              </a:rPr>
              <a:t> </a:t>
            </a:r>
            <a:r>
              <a:rPr lang="en-US" sz="2200" spc="-1" dirty="0" err="1" smtClean="0">
                <a:solidFill>
                  <a:srgbClr val="000000"/>
                </a:solidFill>
              </a:rPr>
              <a:t>dogovoru</a:t>
            </a:r>
            <a:r>
              <a:rPr lang="en-US" sz="2200" spc="-1" dirty="0" smtClean="0">
                <a:solidFill>
                  <a:srgbClr val="000000"/>
                </a:solidFill>
              </a:rPr>
              <a:t>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Strategiji</a:t>
            </a:r>
            <a:r>
              <a:rPr lang="en-US" sz="2200" spc="-1" dirty="0">
                <a:solidFill>
                  <a:srgbClr val="000000"/>
                </a:solidFill>
              </a:rPr>
              <a:t> od „od </a:t>
            </a:r>
            <a:r>
              <a:rPr lang="en-US" sz="2200" spc="-1" dirty="0" err="1">
                <a:solidFill>
                  <a:srgbClr val="000000"/>
                </a:solidFill>
              </a:rPr>
              <a:t>farme</a:t>
            </a:r>
            <a:r>
              <a:rPr lang="en-US" sz="2200" spc="-1" dirty="0">
                <a:solidFill>
                  <a:srgbClr val="000000"/>
                </a:solidFill>
              </a:rPr>
              <a:t> do </a:t>
            </a:r>
            <a:r>
              <a:rPr lang="en-US" sz="2200" spc="-1" dirty="0" err="1">
                <a:solidFill>
                  <a:srgbClr val="000000"/>
                </a:solidFill>
              </a:rPr>
              <a:t>viljuške</a:t>
            </a:r>
            <a:r>
              <a:rPr lang="en-US" sz="2200" spc="-1" dirty="0" smtClean="0">
                <a:solidFill>
                  <a:srgbClr val="000000"/>
                </a:solidFill>
              </a:rPr>
              <a:t>”: </a:t>
            </a:r>
            <a:endParaRPr lang="en-US" sz="2200" spc="-1" dirty="0">
              <a:solidFill>
                <a:srgbClr val="000000"/>
              </a:solidFill>
            </a:endParaRPr>
          </a:p>
          <a:p>
            <a:pPr marL="342900" indent="-342900">
              <a:lnSpc>
                <a:spcPct val="90000"/>
              </a:lnSpc>
              <a:spcBef>
                <a:spcPts val="1001"/>
              </a:spcBef>
              <a:buFont typeface="Arial" panose="020B0604020202020204" pitchFamily="34" charset="0"/>
              <a:buChar char="•"/>
              <a:tabLst>
                <a:tab pos="0" algn="l"/>
              </a:tabLst>
            </a:pPr>
            <a:r>
              <a:rPr lang="en-US" sz="2200" spc="-1" dirty="0" err="1" smtClean="0">
                <a:solidFill>
                  <a:srgbClr val="000000"/>
                </a:solidFill>
              </a:rPr>
              <a:t>borba</a:t>
            </a:r>
            <a:r>
              <a:rPr lang="en-US" sz="2200" spc="-1" dirty="0" smtClean="0">
                <a:solidFill>
                  <a:srgbClr val="000000"/>
                </a:solidFill>
              </a:rPr>
              <a:t> </a:t>
            </a:r>
            <a:r>
              <a:rPr lang="en-US" sz="2200" spc="-1" dirty="0" err="1">
                <a:solidFill>
                  <a:srgbClr val="000000"/>
                </a:solidFill>
              </a:rPr>
              <a:t>protiv</a:t>
            </a:r>
            <a:r>
              <a:rPr lang="en-US" sz="2200" spc="-1" dirty="0">
                <a:solidFill>
                  <a:srgbClr val="000000"/>
                </a:solidFill>
              </a:rPr>
              <a:t> </a:t>
            </a:r>
            <a:r>
              <a:rPr lang="en-US" sz="2200" spc="-1" dirty="0" err="1">
                <a:solidFill>
                  <a:srgbClr val="000000"/>
                </a:solidFill>
              </a:rPr>
              <a:t>klimatskih</a:t>
            </a:r>
            <a:r>
              <a:rPr lang="en-US" sz="2200" spc="-1" dirty="0">
                <a:solidFill>
                  <a:srgbClr val="000000"/>
                </a:solidFill>
              </a:rPr>
              <a:t> </a:t>
            </a:r>
            <a:r>
              <a:rPr lang="en-US" sz="2200" spc="-1" dirty="0" err="1">
                <a:solidFill>
                  <a:srgbClr val="000000"/>
                </a:solidFill>
              </a:rPr>
              <a:t>promena</a:t>
            </a:r>
            <a:r>
              <a:rPr lang="en-US" sz="2200" spc="-1" dirty="0">
                <a:solidFill>
                  <a:srgbClr val="000000"/>
                </a:solidFill>
              </a:rPr>
              <a:t>; </a:t>
            </a:r>
          </a:p>
          <a:p>
            <a:pPr marL="342900" indent="-342900">
              <a:lnSpc>
                <a:spcPct val="90000"/>
              </a:lnSpc>
              <a:spcBef>
                <a:spcPts val="1001"/>
              </a:spcBef>
              <a:buFont typeface="Arial" panose="020B0604020202020204" pitchFamily="34" charset="0"/>
              <a:buChar char="•"/>
              <a:tabLst>
                <a:tab pos="0" algn="l"/>
              </a:tabLst>
            </a:pPr>
            <a:r>
              <a:rPr lang="en-US" sz="2200" spc="-1" dirty="0" err="1" smtClean="0">
                <a:solidFill>
                  <a:srgbClr val="000000"/>
                </a:solidFill>
              </a:rPr>
              <a:t>zaštita</a:t>
            </a:r>
            <a:r>
              <a:rPr lang="en-US" sz="2200" spc="-1" dirty="0" smtClean="0">
                <a:solidFill>
                  <a:srgbClr val="000000"/>
                </a:solidFill>
              </a:rPr>
              <a:t> </a:t>
            </a:r>
            <a:r>
              <a:rPr lang="en-US" sz="2200" spc="-1" dirty="0" err="1">
                <a:solidFill>
                  <a:srgbClr val="000000"/>
                </a:solidFill>
              </a:rPr>
              <a:t>prirodnih</a:t>
            </a:r>
            <a:r>
              <a:rPr lang="en-US" sz="2200" spc="-1" dirty="0">
                <a:solidFill>
                  <a:srgbClr val="000000"/>
                </a:solidFill>
              </a:rPr>
              <a:t> </a:t>
            </a:r>
            <a:r>
              <a:rPr lang="en-US" sz="2200" spc="-1" dirty="0" err="1">
                <a:solidFill>
                  <a:srgbClr val="000000"/>
                </a:solidFill>
              </a:rPr>
              <a:t>resursa</a:t>
            </a:r>
            <a:r>
              <a:rPr lang="en-US" sz="2200" spc="-1" dirty="0">
                <a:solidFill>
                  <a:srgbClr val="000000"/>
                </a:solidFill>
              </a:rPr>
              <a:t>; </a:t>
            </a:r>
          </a:p>
          <a:p>
            <a:pPr marL="342900" indent="-342900">
              <a:lnSpc>
                <a:spcPct val="90000"/>
              </a:lnSpc>
              <a:spcBef>
                <a:spcPts val="1001"/>
              </a:spcBef>
              <a:buFont typeface="Arial" panose="020B0604020202020204" pitchFamily="34" charset="0"/>
              <a:buChar char="•"/>
              <a:tabLst>
                <a:tab pos="0" algn="l"/>
              </a:tabLst>
            </a:pPr>
            <a:r>
              <a:rPr lang="en-US" sz="2200" spc="-1" dirty="0" err="1" smtClean="0">
                <a:solidFill>
                  <a:srgbClr val="000000"/>
                </a:solidFill>
              </a:rPr>
              <a:t>unapređenje</a:t>
            </a:r>
            <a:r>
              <a:rPr lang="en-US" sz="2200" spc="-1" dirty="0" smtClean="0">
                <a:solidFill>
                  <a:srgbClr val="000000"/>
                </a:solidFill>
              </a:rPr>
              <a:t> </a:t>
            </a:r>
            <a:r>
              <a:rPr lang="en-US" sz="2200" spc="-1" dirty="0" err="1" smtClean="0">
                <a:solidFill>
                  <a:srgbClr val="000000"/>
                </a:solidFill>
              </a:rPr>
              <a:t>biodiverziteta</a:t>
            </a:r>
            <a:r>
              <a:rPr lang="sr-Latn-RS" sz="2200" spc="-1" dirty="0" smtClean="0">
                <a:solidFill>
                  <a:srgbClr val="000000"/>
                </a:solidFill>
              </a:rPr>
              <a:t>.</a:t>
            </a:r>
          </a:p>
          <a:p>
            <a:pPr>
              <a:lnSpc>
                <a:spcPct val="90000"/>
              </a:lnSpc>
              <a:spcBef>
                <a:spcPts val="1001"/>
              </a:spcBef>
              <a:tabLst>
                <a:tab pos="0" algn="l"/>
              </a:tabLst>
            </a:pPr>
            <a:r>
              <a:rPr lang="en-US" sz="2200" spc="-1" dirty="0">
                <a:solidFill>
                  <a:srgbClr val="000000"/>
                </a:solidFill>
              </a:rPr>
              <a:t>Mere </a:t>
            </a:r>
            <a:r>
              <a:rPr lang="en-US" sz="2200" spc="-1" dirty="0" err="1">
                <a:solidFill>
                  <a:srgbClr val="000000"/>
                </a:solidFill>
              </a:rPr>
              <a:t>zaštite</a:t>
            </a:r>
            <a:r>
              <a:rPr lang="en-US" sz="2200" spc="-1" dirty="0">
                <a:solidFill>
                  <a:srgbClr val="000000"/>
                </a:solidFill>
              </a:rPr>
              <a:t> </a:t>
            </a:r>
            <a:r>
              <a:rPr lang="en-US" sz="2200" spc="-1" dirty="0" err="1">
                <a:solidFill>
                  <a:srgbClr val="000000"/>
                </a:solidFill>
              </a:rPr>
              <a:t>životne</a:t>
            </a:r>
            <a:r>
              <a:rPr lang="en-US" sz="2200" spc="-1" dirty="0">
                <a:solidFill>
                  <a:srgbClr val="000000"/>
                </a:solidFill>
              </a:rPr>
              <a:t> </a:t>
            </a:r>
            <a:r>
              <a:rPr lang="en-US" sz="2200" spc="-1" dirty="0" err="1">
                <a:solidFill>
                  <a:srgbClr val="000000"/>
                </a:solidFill>
              </a:rPr>
              <a:t>sredine</a:t>
            </a:r>
            <a:r>
              <a:rPr lang="en-US" sz="2200" spc="-1" dirty="0">
                <a:solidFill>
                  <a:srgbClr val="000000"/>
                </a:solidFill>
              </a:rPr>
              <a:t> u ZPP </a:t>
            </a:r>
            <a:r>
              <a:rPr lang="en-US" sz="2200" spc="-1" dirty="0" err="1">
                <a:solidFill>
                  <a:srgbClr val="000000"/>
                </a:solidFill>
              </a:rPr>
              <a:t>koje</a:t>
            </a:r>
            <a:r>
              <a:rPr lang="en-US" sz="2200" spc="-1" dirty="0">
                <a:solidFill>
                  <a:srgbClr val="000000"/>
                </a:solidFill>
              </a:rPr>
              <a:t> </a:t>
            </a:r>
            <a:r>
              <a:rPr lang="en-US" sz="2200" spc="-1" dirty="0" err="1">
                <a:solidFill>
                  <a:srgbClr val="000000"/>
                </a:solidFill>
              </a:rPr>
              <a:t>podstiču</a:t>
            </a:r>
            <a:r>
              <a:rPr lang="en-US" sz="2200" spc="-1" dirty="0">
                <a:solidFill>
                  <a:srgbClr val="000000"/>
                </a:solidFill>
              </a:rPr>
              <a:t> </a:t>
            </a:r>
            <a:r>
              <a:rPr lang="en-US" sz="2200" spc="-1" dirty="0" err="1">
                <a:solidFill>
                  <a:srgbClr val="000000"/>
                </a:solidFill>
              </a:rPr>
              <a:t>zelenu</a:t>
            </a:r>
            <a:r>
              <a:rPr lang="en-US" sz="2200" spc="-1" dirty="0">
                <a:solidFill>
                  <a:srgbClr val="000000"/>
                </a:solidFill>
              </a:rPr>
              <a:t> </a:t>
            </a:r>
            <a:r>
              <a:rPr lang="en-US" sz="2200" spc="-1" dirty="0" err="1">
                <a:solidFill>
                  <a:srgbClr val="000000"/>
                </a:solidFill>
              </a:rPr>
              <a:t>poljoprivredu</a:t>
            </a:r>
            <a:r>
              <a:rPr lang="en-US" sz="2200" spc="-1" dirty="0">
                <a:solidFill>
                  <a:srgbClr val="000000"/>
                </a:solidFill>
              </a:rPr>
              <a:t>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sprovode</a:t>
            </a:r>
            <a:r>
              <a:rPr lang="en-US" sz="2200" spc="-1" dirty="0">
                <a:solidFill>
                  <a:srgbClr val="000000"/>
                </a:solidFill>
              </a:rPr>
              <a:t> </a:t>
            </a:r>
            <a:r>
              <a:rPr lang="en-US" sz="2200" spc="-1" dirty="0" err="1" smtClean="0">
                <a:solidFill>
                  <a:srgbClr val="000000"/>
                </a:solidFill>
              </a:rPr>
              <a:t>ekološka</a:t>
            </a:r>
            <a:r>
              <a:rPr lang="en-US" sz="2200" spc="-1" dirty="0" smtClean="0">
                <a:solidFill>
                  <a:srgbClr val="000000"/>
                </a:solidFill>
              </a:rPr>
              <a:t> </a:t>
            </a:r>
            <a:r>
              <a:rPr lang="en-US" sz="2200" spc="-1" dirty="0" err="1">
                <a:solidFill>
                  <a:srgbClr val="000000"/>
                </a:solidFill>
              </a:rPr>
              <a:t>pravila</a:t>
            </a:r>
            <a:r>
              <a:rPr lang="en-US" sz="2200" spc="-1" dirty="0">
                <a:solidFill>
                  <a:srgbClr val="000000"/>
                </a:solidFill>
              </a:rPr>
              <a:t> </a:t>
            </a:r>
            <a:r>
              <a:rPr lang="en-US" sz="2200" spc="-1" dirty="0" err="1">
                <a:solidFill>
                  <a:srgbClr val="000000"/>
                </a:solidFill>
              </a:rPr>
              <a:t>čine</a:t>
            </a:r>
            <a:r>
              <a:rPr lang="en-US" sz="2200" spc="-1" dirty="0">
                <a:solidFill>
                  <a:srgbClr val="000000"/>
                </a:solidFill>
              </a:rPr>
              <a:t> </a:t>
            </a:r>
            <a:r>
              <a:rPr lang="en-US" sz="2200" spc="-1" dirty="0" err="1">
                <a:solidFill>
                  <a:srgbClr val="000000"/>
                </a:solidFill>
              </a:rPr>
              <a:t>centralni</a:t>
            </a:r>
            <a:r>
              <a:rPr lang="en-US" sz="2200" spc="-1" dirty="0">
                <a:solidFill>
                  <a:srgbClr val="000000"/>
                </a:solidFill>
              </a:rPr>
              <a:t> </a:t>
            </a:r>
            <a:r>
              <a:rPr lang="en-US" sz="2200" spc="-1" dirty="0" err="1">
                <a:solidFill>
                  <a:srgbClr val="000000"/>
                </a:solidFill>
              </a:rPr>
              <a:t>deo</a:t>
            </a:r>
            <a:r>
              <a:rPr lang="en-US" sz="2200" spc="-1" dirty="0">
                <a:solidFill>
                  <a:srgbClr val="000000"/>
                </a:solidFill>
              </a:rPr>
              <a:t> </a:t>
            </a:r>
            <a:r>
              <a:rPr lang="en-US" sz="2200" spc="-1" dirty="0" smtClean="0">
                <a:solidFill>
                  <a:srgbClr val="000000"/>
                </a:solidFill>
              </a:rPr>
              <a:t>ZPP</a:t>
            </a:r>
            <a:r>
              <a:rPr lang="sr-Latn-RS" sz="2200" spc="-1" dirty="0" smtClean="0">
                <a:solidFill>
                  <a:srgbClr val="000000"/>
                </a:solidFill>
              </a:rPr>
              <a:t>.</a:t>
            </a:r>
            <a:endParaRPr lang="en-US" sz="2200" spc="-1"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Picture 1_8"/>
          <p:cNvPicPr/>
          <p:nvPr/>
        </p:nvPicPr>
        <p:blipFill>
          <a:blip r:embed="rId2"/>
          <a:stretch/>
        </p:blipFill>
        <p:spPr>
          <a:xfrm>
            <a:off x="1080" y="0"/>
            <a:ext cx="12187080" cy="6855120"/>
          </a:xfrm>
          <a:prstGeom prst="rect">
            <a:avLst/>
          </a:prstGeom>
          <a:ln w="0">
            <a:noFill/>
          </a:ln>
        </p:spPr>
      </p:pic>
      <p:sp>
        <p:nvSpPr>
          <p:cNvPr id="96" name="CustomShape 1"/>
          <p:cNvSpPr/>
          <p:nvPr/>
        </p:nvSpPr>
        <p:spPr>
          <a:xfrm>
            <a:off x="453911" y="1677497"/>
            <a:ext cx="11374083" cy="4085619"/>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r>
              <a:rPr lang="sr-Latn-RS" sz="2800" b="1" spc="-1" dirty="0" smtClean="0">
                <a:solidFill>
                  <a:srgbClr val="000000"/>
                </a:solidFill>
              </a:rPr>
              <a:t>CILJEVI ODRŽIVOG RAZVOJA EU. STRATEGIJE EU ZA ZAŠTITU ŽIVOTNE SREDINE. EVROPSKI ZELENI PLAN. STRATEGIJE ZAŠTITE ŽIVOTNE SREDINE U EU, STRATEGIJA BIODIVERZITETA DO 2030. GODINE, STRATEGIJA OD “NJIVE DO TRPEZE” </a:t>
            </a:r>
          </a:p>
          <a:p>
            <a:pPr>
              <a:lnSpc>
                <a:spcPct val="90000"/>
              </a:lnSpc>
              <a:spcBef>
                <a:spcPts val="1001"/>
              </a:spcBef>
              <a:tabLst>
                <a:tab pos="0" algn="l"/>
              </a:tabLst>
            </a:pPr>
            <a:r>
              <a:rPr lang="en-US" sz="2200" spc="-1" dirty="0" err="1" smtClean="0">
                <a:solidFill>
                  <a:srgbClr val="000000"/>
                </a:solidFill>
              </a:rPr>
              <a:t>Strategija</a:t>
            </a:r>
            <a:r>
              <a:rPr lang="en-US" sz="2200" spc="-1" dirty="0" smtClean="0">
                <a:solidFill>
                  <a:srgbClr val="000000"/>
                </a:solidFill>
              </a:rPr>
              <a:t> </a:t>
            </a:r>
            <a:r>
              <a:rPr lang="en-US" sz="2200" spc="-1" dirty="0">
                <a:solidFill>
                  <a:srgbClr val="000000"/>
                </a:solidFill>
              </a:rPr>
              <a:t>EU o </a:t>
            </a:r>
            <a:r>
              <a:rPr lang="en-US" sz="2200" spc="-1" dirty="0" err="1">
                <a:solidFill>
                  <a:srgbClr val="000000"/>
                </a:solidFill>
              </a:rPr>
              <a:t>biodiverzitetu</a:t>
            </a:r>
            <a:r>
              <a:rPr lang="en-US" sz="2200" spc="-1" dirty="0">
                <a:solidFill>
                  <a:srgbClr val="000000"/>
                </a:solidFill>
              </a:rPr>
              <a:t> </a:t>
            </a:r>
            <a:r>
              <a:rPr lang="en-US" sz="2200" spc="-1" dirty="0" err="1">
                <a:solidFill>
                  <a:srgbClr val="000000"/>
                </a:solidFill>
              </a:rPr>
              <a:t>za</a:t>
            </a:r>
            <a:r>
              <a:rPr lang="en-US" sz="2200" spc="-1" dirty="0">
                <a:solidFill>
                  <a:srgbClr val="000000"/>
                </a:solidFill>
              </a:rPr>
              <a:t> 2030. je </a:t>
            </a:r>
            <a:r>
              <a:rPr lang="en-US" sz="2200" spc="-1" dirty="0" err="1" smtClean="0">
                <a:solidFill>
                  <a:srgbClr val="000000"/>
                </a:solidFill>
              </a:rPr>
              <a:t>sveobuhvatan</a:t>
            </a:r>
            <a:r>
              <a:rPr lang="en-US" sz="2200" spc="-1" dirty="0">
                <a:solidFill>
                  <a:srgbClr val="000000"/>
                </a:solidFill>
              </a:rPr>
              <a:t>, </a:t>
            </a:r>
            <a:r>
              <a:rPr lang="en-US" sz="2200" spc="-1" dirty="0" err="1">
                <a:solidFill>
                  <a:srgbClr val="000000"/>
                </a:solidFill>
              </a:rPr>
              <a:t>ambiciozan</a:t>
            </a:r>
            <a:r>
              <a:rPr lang="en-US" sz="2200" spc="-1" dirty="0">
                <a:solidFill>
                  <a:srgbClr val="000000"/>
                </a:solidFill>
              </a:rPr>
              <a:t>, </a:t>
            </a:r>
            <a:r>
              <a:rPr lang="en-US" sz="2200" spc="-1" dirty="0" err="1">
                <a:solidFill>
                  <a:srgbClr val="000000"/>
                </a:solidFill>
              </a:rPr>
              <a:t>dugoročni</a:t>
            </a:r>
            <a:r>
              <a:rPr lang="en-US" sz="2200" spc="-1" dirty="0">
                <a:solidFill>
                  <a:srgbClr val="000000"/>
                </a:solidFill>
              </a:rPr>
              <a:t> plan </a:t>
            </a:r>
            <a:r>
              <a:rPr lang="en-US" sz="2200" spc="-1" dirty="0" err="1">
                <a:solidFill>
                  <a:srgbClr val="000000"/>
                </a:solidFill>
              </a:rPr>
              <a:t>za</a:t>
            </a:r>
            <a:r>
              <a:rPr lang="en-US" sz="2200" spc="-1" dirty="0">
                <a:solidFill>
                  <a:srgbClr val="000000"/>
                </a:solidFill>
              </a:rPr>
              <a:t> </a:t>
            </a:r>
            <a:r>
              <a:rPr lang="en-US" sz="2200" spc="-1" dirty="0" err="1">
                <a:solidFill>
                  <a:srgbClr val="000000"/>
                </a:solidFill>
              </a:rPr>
              <a:t>zaštitu</a:t>
            </a:r>
            <a:r>
              <a:rPr lang="en-US" sz="2200" spc="-1" dirty="0">
                <a:solidFill>
                  <a:srgbClr val="000000"/>
                </a:solidFill>
              </a:rPr>
              <a:t> </a:t>
            </a:r>
            <a:r>
              <a:rPr lang="en-US" sz="2200" spc="-1" dirty="0" err="1">
                <a:solidFill>
                  <a:srgbClr val="000000"/>
                </a:solidFill>
              </a:rPr>
              <a:t>prirode</a:t>
            </a:r>
            <a:r>
              <a:rPr lang="en-US" sz="2200" spc="-1" dirty="0">
                <a:solidFill>
                  <a:srgbClr val="000000"/>
                </a:solidFill>
              </a:rPr>
              <a:t> </a:t>
            </a:r>
            <a:r>
              <a:rPr lang="en-US" sz="2200" spc="-1" dirty="0" err="1">
                <a:solidFill>
                  <a:srgbClr val="000000"/>
                </a:solidFill>
              </a:rPr>
              <a:t>i</a:t>
            </a:r>
            <a:r>
              <a:rPr lang="en-US" sz="2200" spc="-1" dirty="0">
                <a:solidFill>
                  <a:srgbClr val="000000"/>
                </a:solidFill>
              </a:rPr>
              <a:t> </a:t>
            </a:r>
            <a:r>
              <a:rPr lang="sr-Latn-RS" sz="2200" spc="-1" dirty="0">
                <a:solidFill>
                  <a:srgbClr val="000000"/>
                </a:solidFill>
              </a:rPr>
              <a:t>s</a:t>
            </a:r>
            <a:r>
              <a:rPr lang="sr-Latn-RS" sz="2200" spc="-1" dirty="0" smtClean="0">
                <a:solidFill>
                  <a:srgbClr val="000000"/>
                </a:solidFill>
              </a:rPr>
              <a:t>manjenje </a:t>
            </a:r>
            <a:r>
              <a:rPr lang="en-US" sz="2200" spc="-1" dirty="0" err="1" smtClean="0">
                <a:solidFill>
                  <a:srgbClr val="000000"/>
                </a:solidFill>
              </a:rPr>
              <a:t>degradacije</a:t>
            </a:r>
            <a:r>
              <a:rPr lang="en-US" sz="2200" spc="-1" dirty="0" smtClean="0">
                <a:solidFill>
                  <a:srgbClr val="000000"/>
                </a:solidFill>
              </a:rPr>
              <a:t> </a:t>
            </a:r>
            <a:r>
              <a:rPr lang="en-US" sz="2200" spc="-1" dirty="0" err="1" smtClean="0">
                <a:solidFill>
                  <a:srgbClr val="000000"/>
                </a:solidFill>
              </a:rPr>
              <a:t>ekosistema</a:t>
            </a:r>
            <a:r>
              <a:rPr lang="sr-Latn-RS" sz="2200" spc="-1" dirty="0" smtClean="0">
                <a:solidFill>
                  <a:srgbClr val="000000"/>
                </a:solidFill>
              </a:rPr>
              <a:t> </a:t>
            </a:r>
            <a:r>
              <a:rPr lang="en-US" sz="2200" spc="-1" dirty="0" smtClean="0">
                <a:solidFill>
                  <a:srgbClr val="000000"/>
                </a:solidFill>
              </a:rPr>
              <a:t>u </a:t>
            </a:r>
            <a:r>
              <a:rPr lang="en-US" sz="2200" spc="-1" dirty="0" err="1">
                <a:solidFill>
                  <a:srgbClr val="000000"/>
                </a:solidFill>
              </a:rPr>
              <a:t>skladu</a:t>
            </a:r>
            <a:r>
              <a:rPr lang="en-US" sz="2200" spc="-1" dirty="0">
                <a:solidFill>
                  <a:srgbClr val="000000"/>
                </a:solidFill>
              </a:rPr>
              <a:t> </a:t>
            </a:r>
            <a:r>
              <a:rPr lang="en-US" sz="2200" spc="-1" dirty="0" err="1">
                <a:solidFill>
                  <a:srgbClr val="000000"/>
                </a:solidFill>
              </a:rPr>
              <a:t>sa</a:t>
            </a:r>
            <a:r>
              <a:rPr lang="en-US" sz="2200" spc="-1" dirty="0">
                <a:solidFill>
                  <a:srgbClr val="000000"/>
                </a:solidFill>
              </a:rPr>
              <a:t> </a:t>
            </a:r>
            <a:r>
              <a:rPr lang="en-US" sz="2200" spc="-1" dirty="0" err="1">
                <a:solidFill>
                  <a:srgbClr val="000000"/>
                </a:solidFill>
              </a:rPr>
              <a:t>Agendom</a:t>
            </a:r>
            <a:r>
              <a:rPr lang="en-US" sz="2200" spc="-1" dirty="0">
                <a:solidFill>
                  <a:srgbClr val="000000"/>
                </a:solidFill>
              </a:rPr>
              <a:t> </a:t>
            </a:r>
            <a:r>
              <a:rPr lang="en-US" sz="2200" spc="-1" dirty="0" err="1">
                <a:solidFill>
                  <a:srgbClr val="000000"/>
                </a:solidFill>
              </a:rPr>
              <a:t>za</a:t>
            </a:r>
            <a:r>
              <a:rPr lang="en-US" sz="2200" spc="-1" dirty="0">
                <a:solidFill>
                  <a:srgbClr val="000000"/>
                </a:solidFill>
              </a:rPr>
              <a:t> </a:t>
            </a:r>
            <a:r>
              <a:rPr lang="en-US" sz="2200" spc="-1" dirty="0" err="1">
                <a:solidFill>
                  <a:srgbClr val="000000"/>
                </a:solidFill>
              </a:rPr>
              <a:t>održivi</a:t>
            </a:r>
            <a:r>
              <a:rPr lang="en-US" sz="2200" spc="-1" dirty="0">
                <a:solidFill>
                  <a:srgbClr val="000000"/>
                </a:solidFill>
              </a:rPr>
              <a:t> </a:t>
            </a:r>
            <a:r>
              <a:rPr lang="en-US" sz="2200" spc="-1" dirty="0" err="1">
                <a:solidFill>
                  <a:srgbClr val="000000"/>
                </a:solidFill>
              </a:rPr>
              <a:t>razvoj</a:t>
            </a:r>
            <a:r>
              <a:rPr lang="en-US" sz="2200" spc="-1" dirty="0">
                <a:solidFill>
                  <a:srgbClr val="000000"/>
                </a:solidFill>
              </a:rPr>
              <a:t> 2030.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ciljevima</a:t>
            </a:r>
            <a:r>
              <a:rPr lang="en-US" sz="2200" spc="-1" dirty="0">
                <a:solidFill>
                  <a:srgbClr val="000000"/>
                </a:solidFill>
              </a:rPr>
              <a:t> </a:t>
            </a:r>
            <a:r>
              <a:rPr lang="en-US" sz="2200" spc="-1" dirty="0" err="1">
                <a:solidFill>
                  <a:srgbClr val="000000"/>
                </a:solidFill>
              </a:rPr>
              <a:t>Pariski</a:t>
            </a:r>
            <a:r>
              <a:rPr lang="en-US" sz="2200" spc="-1" dirty="0">
                <a:solidFill>
                  <a:srgbClr val="000000"/>
                </a:solidFill>
              </a:rPr>
              <a:t> </a:t>
            </a:r>
            <a:r>
              <a:rPr lang="en-US" sz="2200" spc="-1" dirty="0" err="1">
                <a:solidFill>
                  <a:srgbClr val="000000"/>
                </a:solidFill>
              </a:rPr>
              <a:t>sporazum</a:t>
            </a:r>
            <a:r>
              <a:rPr lang="en-US" sz="2200" spc="-1" dirty="0">
                <a:solidFill>
                  <a:srgbClr val="000000"/>
                </a:solidFill>
              </a:rPr>
              <a:t> o </a:t>
            </a:r>
            <a:r>
              <a:rPr lang="en-US" sz="2200" spc="-1" dirty="0" err="1">
                <a:solidFill>
                  <a:srgbClr val="000000"/>
                </a:solidFill>
              </a:rPr>
              <a:t>klimatskim</a:t>
            </a:r>
            <a:r>
              <a:rPr lang="en-US" sz="2200" spc="-1" dirty="0">
                <a:solidFill>
                  <a:srgbClr val="000000"/>
                </a:solidFill>
              </a:rPr>
              <a:t> </a:t>
            </a:r>
            <a:r>
              <a:rPr lang="en-US" sz="2200" spc="-1" dirty="0" err="1">
                <a:solidFill>
                  <a:srgbClr val="000000"/>
                </a:solidFill>
              </a:rPr>
              <a:t>promenama</a:t>
            </a:r>
            <a:r>
              <a:rPr lang="en-US" sz="2200" spc="-1" dirty="0">
                <a:solidFill>
                  <a:srgbClr val="000000"/>
                </a:solidFill>
              </a:rPr>
              <a:t>. </a:t>
            </a:r>
            <a:endParaRPr lang="sr-Latn-RS" sz="2200" spc="-1" dirty="0" smtClean="0">
              <a:solidFill>
                <a:srgbClr val="000000"/>
              </a:solidFill>
            </a:endParaRPr>
          </a:p>
          <a:p>
            <a:pPr>
              <a:lnSpc>
                <a:spcPct val="90000"/>
              </a:lnSpc>
              <a:spcBef>
                <a:spcPts val="1001"/>
              </a:spcBef>
              <a:tabLst>
                <a:tab pos="0" algn="l"/>
              </a:tabLst>
            </a:pPr>
            <a:r>
              <a:rPr lang="en-US" sz="2200" spc="-1" dirty="0" err="1" smtClean="0">
                <a:solidFill>
                  <a:srgbClr val="000000"/>
                </a:solidFill>
              </a:rPr>
              <a:t>Strategija</a:t>
            </a:r>
            <a:r>
              <a:rPr lang="en-US" sz="2200" spc="-1" dirty="0" smtClean="0">
                <a:solidFill>
                  <a:srgbClr val="000000"/>
                </a:solidFill>
              </a:rPr>
              <a:t> </a:t>
            </a:r>
            <a:r>
              <a:rPr lang="en-US" sz="2200" spc="-1" dirty="0">
                <a:solidFill>
                  <a:srgbClr val="000000"/>
                </a:solidFill>
              </a:rPr>
              <a:t>je </a:t>
            </a:r>
            <a:r>
              <a:rPr lang="en-US" sz="2200" spc="-1" dirty="0" err="1">
                <a:solidFill>
                  <a:srgbClr val="000000"/>
                </a:solidFill>
              </a:rPr>
              <a:t>strukturisana</a:t>
            </a:r>
            <a:r>
              <a:rPr lang="en-US" sz="2200" spc="-1" dirty="0">
                <a:solidFill>
                  <a:srgbClr val="000000"/>
                </a:solidFill>
              </a:rPr>
              <a:t> u </a:t>
            </a:r>
            <a:r>
              <a:rPr lang="en-US" sz="2200" spc="-1" dirty="0" err="1">
                <a:solidFill>
                  <a:srgbClr val="000000"/>
                </a:solidFill>
              </a:rPr>
              <a:t>četiri</a:t>
            </a:r>
            <a:r>
              <a:rPr lang="en-US" sz="2200" spc="-1" dirty="0">
                <a:solidFill>
                  <a:srgbClr val="000000"/>
                </a:solidFill>
              </a:rPr>
              <a:t> </a:t>
            </a:r>
            <a:r>
              <a:rPr lang="en-US" sz="2200" spc="-1" dirty="0" err="1">
                <a:solidFill>
                  <a:srgbClr val="000000"/>
                </a:solidFill>
              </a:rPr>
              <a:t>dela</a:t>
            </a:r>
            <a:r>
              <a:rPr lang="en-US" sz="2200" spc="-1" dirty="0">
                <a:solidFill>
                  <a:srgbClr val="000000"/>
                </a:solidFill>
              </a:rPr>
              <a:t>: </a:t>
            </a:r>
            <a:r>
              <a:rPr lang="sr-Latn-RS" sz="2200" spc="-1" dirty="0" smtClean="0">
                <a:solidFill>
                  <a:srgbClr val="000000"/>
                </a:solidFill>
              </a:rPr>
              <a:t>1. </a:t>
            </a:r>
            <a:r>
              <a:rPr lang="en-US" sz="2200" spc="-1" dirty="0" err="1" smtClean="0">
                <a:solidFill>
                  <a:srgbClr val="000000"/>
                </a:solidFill>
              </a:rPr>
              <a:t>biodiverzitet</a:t>
            </a:r>
            <a:r>
              <a:rPr lang="en-US" sz="2200" spc="-1" dirty="0" smtClean="0">
                <a:solidFill>
                  <a:srgbClr val="000000"/>
                </a:solidFill>
              </a:rPr>
              <a:t> </a:t>
            </a:r>
            <a:r>
              <a:rPr lang="en-US" sz="2200" spc="-1" dirty="0">
                <a:solidFill>
                  <a:srgbClr val="000000"/>
                </a:solidFill>
              </a:rPr>
              <a:t>– </a:t>
            </a:r>
            <a:r>
              <a:rPr lang="en-US" sz="2200" spc="-1" dirty="0" err="1">
                <a:solidFill>
                  <a:srgbClr val="000000"/>
                </a:solidFill>
              </a:rPr>
              <a:t>potreba</a:t>
            </a:r>
            <a:r>
              <a:rPr lang="en-US" sz="2200" spc="-1" dirty="0">
                <a:solidFill>
                  <a:srgbClr val="000000"/>
                </a:solidFill>
              </a:rPr>
              <a:t> </a:t>
            </a:r>
            <a:r>
              <a:rPr lang="en-US" sz="2200" spc="-1" dirty="0" err="1">
                <a:solidFill>
                  <a:srgbClr val="000000"/>
                </a:solidFill>
              </a:rPr>
              <a:t>za</a:t>
            </a:r>
            <a:r>
              <a:rPr lang="en-US" sz="2200" spc="-1" dirty="0">
                <a:solidFill>
                  <a:srgbClr val="000000"/>
                </a:solidFill>
              </a:rPr>
              <a:t> </a:t>
            </a:r>
            <a:r>
              <a:rPr lang="en-US" sz="2200" spc="-1" dirty="0" err="1">
                <a:solidFill>
                  <a:srgbClr val="000000"/>
                </a:solidFill>
              </a:rPr>
              <a:t>hitnim</a:t>
            </a:r>
            <a:r>
              <a:rPr lang="en-US" sz="2200" spc="-1" dirty="0">
                <a:solidFill>
                  <a:srgbClr val="000000"/>
                </a:solidFill>
              </a:rPr>
              <a:t> </a:t>
            </a:r>
            <a:r>
              <a:rPr lang="en-US" sz="2200" spc="-1" dirty="0" err="1">
                <a:solidFill>
                  <a:srgbClr val="000000"/>
                </a:solidFill>
              </a:rPr>
              <a:t>delovanjem</a:t>
            </a:r>
            <a:r>
              <a:rPr lang="en-US" sz="2200" spc="-1" dirty="0">
                <a:solidFill>
                  <a:srgbClr val="000000"/>
                </a:solidFill>
              </a:rPr>
              <a:t>, </a:t>
            </a:r>
            <a:endParaRPr lang="sr-Latn-RS" sz="2200" spc="-1" dirty="0" smtClean="0">
              <a:solidFill>
                <a:srgbClr val="000000"/>
              </a:solidFill>
            </a:endParaRPr>
          </a:p>
          <a:p>
            <a:pPr>
              <a:lnSpc>
                <a:spcPct val="90000"/>
              </a:lnSpc>
              <a:spcBef>
                <a:spcPts val="1001"/>
              </a:spcBef>
              <a:tabLst>
                <a:tab pos="0" algn="l"/>
              </a:tabLst>
            </a:pPr>
            <a:r>
              <a:rPr lang="sr-Latn-RS" sz="2200" spc="-1" dirty="0" smtClean="0">
                <a:solidFill>
                  <a:srgbClr val="000000"/>
                </a:solidFill>
              </a:rPr>
              <a:t> </a:t>
            </a:r>
            <a:r>
              <a:rPr lang="en-US" sz="2200" spc="-1" dirty="0" smtClean="0">
                <a:solidFill>
                  <a:srgbClr val="000000"/>
                </a:solidFill>
              </a:rPr>
              <a:t>2</a:t>
            </a:r>
            <a:r>
              <a:rPr lang="en-US" sz="2200" spc="-1" dirty="0">
                <a:solidFill>
                  <a:srgbClr val="000000"/>
                </a:solidFill>
              </a:rPr>
              <a:t>. </a:t>
            </a:r>
            <a:r>
              <a:rPr lang="en-US" sz="2200" spc="-1" dirty="0" err="1">
                <a:solidFill>
                  <a:srgbClr val="000000"/>
                </a:solidFill>
              </a:rPr>
              <a:t>zaštita</a:t>
            </a:r>
            <a:r>
              <a:rPr lang="en-US" sz="2200" spc="-1" dirty="0">
                <a:solidFill>
                  <a:srgbClr val="000000"/>
                </a:solidFill>
              </a:rPr>
              <a:t> </a:t>
            </a:r>
            <a:r>
              <a:rPr lang="en-US" sz="2200" spc="-1" dirty="0" err="1">
                <a:solidFill>
                  <a:srgbClr val="000000"/>
                </a:solidFill>
              </a:rPr>
              <a:t>i</a:t>
            </a:r>
            <a:r>
              <a:rPr lang="en-US" sz="2200" spc="-1" dirty="0">
                <a:solidFill>
                  <a:srgbClr val="000000"/>
                </a:solidFill>
              </a:rPr>
              <a:t> </a:t>
            </a:r>
            <a:r>
              <a:rPr lang="en-US" sz="2200" spc="-1" dirty="0" err="1">
                <a:solidFill>
                  <a:srgbClr val="000000"/>
                </a:solidFill>
              </a:rPr>
              <a:t>obnova</a:t>
            </a:r>
            <a:r>
              <a:rPr lang="en-US" sz="2200" spc="-1" dirty="0">
                <a:solidFill>
                  <a:srgbClr val="000000"/>
                </a:solidFill>
              </a:rPr>
              <a:t> </a:t>
            </a:r>
            <a:r>
              <a:rPr lang="en-US" sz="2200" spc="-1" dirty="0" err="1">
                <a:solidFill>
                  <a:srgbClr val="000000"/>
                </a:solidFill>
              </a:rPr>
              <a:t>prirode</a:t>
            </a:r>
            <a:r>
              <a:rPr lang="en-US" sz="2200" spc="-1" dirty="0">
                <a:solidFill>
                  <a:srgbClr val="000000"/>
                </a:solidFill>
              </a:rPr>
              <a:t> u </a:t>
            </a:r>
            <a:r>
              <a:rPr lang="en-US" sz="2200" spc="-1" dirty="0" err="1">
                <a:solidFill>
                  <a:srgbClr val="000000"/>
                </a:solidFill>
              </a:rPr>
              <a:t>Evropskoj</a:t>
            </a:r>
            <a:r>
              <a:rPr lang="en-US" sz="2200" spc="-1" dirty="0">
                <a:solidFill>
                  <a:srgbClr val="000000"/>
                </a:solidFill>
              </a:rPr>
              <a:t> </a:t>
            </a:r>
            <a:r>
              <a:rPr lang="en-US" sz="2200" spc="-1" dirty="0" err="1">
                <a:solidFill>
                  <a:srgbClr val="000000"/>
                </a:solidFill>
              </a:rPr>
              <a:t>uniji</a:t>
            </a:r>
            <a:r>
              <a:rPr lang="en-US" sz="2200" spc="-1" dirty="0">
                <a:solidFill>
                  <a:srgbClr val="000000"/>
                </a:solidFill>
              </a:rPr>
              <a:t>, </a:t>
            </a:r>
            <a:endParaRPr lang="sr-Latn-RS" sz="2200" spc="-1" dirty="0" smtClean="0">
              <a:solidFill>
                <a:srgbClr val="000000"/>
              </a:solidFill>
            </a:endParaRPr>
          </a:p>
          <a:p>
            <a:pPr>
              <a:lnSpc>
                <a:spcPct val="90000"/>
              </a:lnSpc>
              <a:spcBef>
                <a:spcPts val="1001"/>
              </a:spcBef>
              <a:tabLst>
                <a:tab pos="0" algn="l"/>
              </a:tabLst>
            </a:pPr>
            <a:r>
              <a:rPr lang="en-US" sz="2200" spc="-1" dirty="0" smtClean="0">
                <a:solidFill>
                  <a:srgbClr val="000000"/>
                </a:solidFill>
              </a:rPr>
              <a:t>3</a:t>
            </a:r>
            <a:r>
              <a:rPr lang="en-US" sz="2200" spc="-1" dirty="0">
                <a:solidFill>
                  <a:srgbClr val="000000"/>
                </a:solidFill>
              </a:rPr>
              <a:t>. </a:t>
            </a:r>
            <a:r>
              <a:rPr lang="en-US" sz="2200" spc="-1" dirty="0" err="1">
                <a:solidFill>
                  <a:srgbClr val="000000"/>
                </a:solidFill>
              </a:rPr>
              <a:t>omogućavanje</a:t>
            </a:r>
            <a:r>
              <a:rPr lang="en-US" sz="2200" spc="-1" dirty="0">
                <a:solidFill>
                  <a:srgbClr val="000000"/>
                </a:solidFill>
              </a:rPr>
              <a:t> </a:t>
            </a:r>
            <a:r>
              <a:rPr lang="en-US" sz="2200" spc="-1" dirty="0" err="1">
                <a:solidFill>
                  <a:srgbClr val="000000"/>
                </a:solidFill>
              </a:rPr>
              <a:t>transformativnih</a:t>
            </a:r>
            <a:r>
              <a:rPr lang="en-US" sz="2200" spc="-1" dirty="0">
                <a:solidFill>
                  <a:srgbClr val="000000"/>
                </a:solidFill>
              </a:rPr>
              <a:t> </a:t>
            </a:r>
            <a:r>
              <a:rPr lang="en-US" sz="2200" spc="-1" dirty="0" err="1">
                <a:solidFill>
                  <a:srgbClr val="000000"/>
                </a:solidFill>
              </a:rPr>
              <a:t>promena</a:t>
            </a:r>
            <a:r>
              <a:rPr lang="en-US" sz="2200" spc="-1" dirty="0">
                <a:solidFill>
                  <a:srgbClr val="000000"/>
                </a:solidFill>
              </a:rPr>
              <a:t> </a:t>
            </a:r>
            <a:r>
              <a:rPr lang="en-US" sz="2200" spc="-1" dirty="0" err="1">
                <a:solidFill>
                  <a:srgbClr val="000000"/>
                </a:solidFill>
              </a:rPr>
              <a:t>i</a:t>
            </a:r>
            <a:r>
              <a:rPr lang="en-US" sz="2200" spc="-1" dirty="0">
                <a:solidFill>
                  <a:srgbClr val="000000"/>
                </a:solidFill>
              </a:rPr>
              <a:t> </a:t>
            </a:r>
            <a:endParaRPr lang="sr-Latn-RS" sz="2200" spc="-1" dirty="0" smtClean="0">
              <a:solidFill>
                <a:srgbClr val="000000"/>
              </a:solidFill>
            </a:endParaRPr>
          </a:p>
          <a:p>
            <a:pPr>
              <a:lnSpc>
                <a:spcPct val="90000"/>
              </a:lnSpc>
              <a:spcBef>
                <a:spcPts val="1001"/>
              </a:spcBef>
              <a:tabLst>
                <a:tab pos="0" algn="l"/>
              </a:tabLst>
            </a:pPr>
            <a:r>
              <a:rPr lang="en-US" sz="2200" spc="-1" dirty="0" smtClean="0">
                <a:solidFill>
                  <a:srgbClr val="000000"/>
                </a:solidFill>
              </a:rPr>
              <a:t>4</a:t>
            </a:r>
            <a:r>
              <a:rPr lang="en-US" sz="2200" spc="-1" dirty="0">
                <a:solidFill>
                  <a:srgbClr val="000000"/>
                </a:solidFill>
              </a:rPr>
              <a:t>. </a:t>
            </a:r>
            <a:r>
              <a:rPr lang="sr-Latn-RS" sz="2200" spc="-1" dirty="0" smtClean="0">
                <a:solidFill>
                  <a:srgbClr val="000000"/>
                </a:solidFill>
              </a:rPr>
              <a:t>EU </a:t>
            </a:r>
            <a:r>
              <a:rPr lang="en-US" sz="2200" spc="-1" dirty="0" err="1" smtClean="0">
                <a:solidFill>
                  <a:srgbClr val="000000"/>
                </a:solidFill>
              </a:rPr>
              <a:t>za</a:t>
            </a:r>
            <a:r>
              <a:rPr lang="en-US" sz="2200" spc="-1" dirty="0" smtClean="0">
                <a:solidFill>
                  <a:srgbClr val="000000"/>
                </a:solidFill>
              </a:rPr>
              <a:t> </a:t>
            </a:r>
            <a:r>
              <a:rPr lang="en-US" sz="2200" spc="-1" dirty="0" err="1">
                <a:solidFill>
                  <a:srgbClr val="000000"/>
                </a:solidFill>
              </a:rPr>
              <a:t>ambiciozan</a:t>
            </a:r>
            <a:r>
              <a:rPr lang="en-US" sz="2200" spc="-1" dirty="0">
                <a:solidFill>
                  <a:srgbClr val="000000"/>
                </a:solidFill>
              </a:rPr>
              <a:t> </a:t>
            </a:r>
            <a:r>
              <a:rPr lang="en-US" sz="2200" spc="-1" dirty="0" err="1">
                <a:solidFill>
                  <a:srgbClr val="000000"/>
                </a:solidFill>
              </a:rPr>
              <a:t>globalni</a:t>
            </a:r>
            <a:r>
              <a:rPr lang="en-US" sz="2200" spc="-1" dirty="0">
                <a:solidFill>
                  <a:srgbClr val="000000"/>
                </a:solidFill>
              </a:rPr>
              <a:t> plan </a:t>
            </a:r>
            <a:r>
              <a:rPr lang="en-US" sz="2200" spc="-1" dirty="0" err="1">
                <a:solidFill>
                  <a:srgbClr val="000000"/>
                </a:solidFill>
              </a:rPr>
              <a:t>biodiverziteta</a:t>
            </a:r>
            <a:r>
              <a:rPr lang="en-US" sz="2200" spc="-1" dirty="0">
                <a:solidFill>
                  <a:srgbClr val="000000"/>
                </a:solidFill>
              </a:rPr>
              <a:t>.</a:t>
            </a:r>
          </a:p>
        </p:txBody>
      </p:sp>
    </p:spTree>
    <p:extLst>
      <p:ext uri="{BB962C8B-B14F-4D97-AF65-F5344CB8AC3E}">
        <p14:creationId xmlns:p14="http://schemas.microsoft.com/office/powerpoint/2010/main" val="1277386776"/>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Picture 1_8"/>
          <p:cNvPicPr/>
          <p:nvPr/>
        </p:nvPicPr>
        <p:blipFill>
          <a:blip r:embed="rId2"/>
          <a:stretch/>
        </p:blipFill>
        <p:spPr>
          <a:xfrm>
            <a:off x="0" y="-59206"/>
            <a:ext cx="12187080" cy="6855120"/>
          </a:xfrm>
          <a:prstGeom prst="rect">
            <a:avLst/>
          </a:prstGeom>
          <a:ln w="0">
            <a:noFill/>
          </a:ln>
        </p:spPr>
      </p:pic>
      <p:sp>
        <p:nvSpPr>
          <p:cNvPr id="96" name="CustomShape 1"/>
          <p:cNvSpPr/>
          <p:nvPr/>
        </p:nvSpPr>
        <p:spPr>
          <a:xfrm>
            <a:off x="453911" y="1677497"/>
            <a:ext cx="11374083" cy="4085619"/>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r>
              <a:rPr lang="sr-Latn-RS" sz="2800" b="1" spc="-1" dirty="0" smtClean="0">
                <a:solidFill>
                  <a:srgbClr val="000000"/>
                </a:solidFill>
              </a:rPr>
              <a:t>CILJEVI ODRŽIVOG RAZVOJA EU. STRATEGIJE EU ZA ZAŠTITU ŽIVOTNE SREDINE. EVROPSKI ZELENI PLAN. STRATEGIJE ZAŠTITE ŽIVOTNE SREDINE U EU, STRATEGIJA BIODIVERZITETA DO 2030. GODINE, STRATEGIJA OD “NJIVE DO TRPEZE” </a:t>
            </a:r>
            <a:endParaRPr lang="sr-Latn-RS" sz="2800" b="1" spc="-1" dirty="0" smtClean="0">
              <a:solidFill>
                <a:srgbClr val="000000"/>
              </a:solidFill>
            </a:endParaRPr>
          </a:p>
          <a:p>
            <a:pPr>
              <a:lnSpc>
                <a:spcPct val="90000"/>
              </a:lnSpc>
              <a:spcBef>
                <a:spcPts val="1001"/>
              </a:spcBef>
              <a:tabLst>
                <a:tab pos="0" algn="l"/>
              </a:tabLst>
            </a:pPr>
            <a:r>
              <a:rPr lang="sr-Latn-RS" sz="2000" i="1" spc="-1" dirty="0">
                <a:solidFill>
                  <a:srgbClr val="000000"/>
                </a:solidFill>
              </a:rPr>
              <a:t>Strategija od „od farme do trpeze” </a:t>
            </a:r>
          </a:p>
          <a:p>
            <a:pPr marL="342900" indent="-342900">
              <a:lnSpc>
                <a:spcPct val="90000"/>
              </a:lnSpc>
              <a:spcBef>
                <a:spcPts val="1001"/>
              </a:spcBef>
              <a:buFont typeface="Arial" panose="020B0604020202020204" pitchFamily="34" charset="0"/>
              <a:buChar char="•"/>
              <a:tabLst>
                <a:tab pos="0" algn="l"/>
              </a:tabLst>
            </a:pPr>
            <a:r>
              <a:rPr lang="sr-Latn-RS" sz="2000" spc="-1" dirty="0">
                <a:solidFill>
                  <a:srgbClr val="000000"/>
                </a:solidFill>
              </a:rPr>
              <a:t>obezbeđivanje da lanac ishrane, koji pokriva proizvodnju hrane, transport, distribuciju, marketing i potrošnju, ima neutralan ili pozitivan uticaj na životnu sredinu</a:t>
            </a:r>
            <a:r>
              <a:rPr lang="sr-Latn-RS" sz="2000" spc="-1" dirty="0" smtClean="0">
                <a:solidFill>
                  <a:srgbClr val="000000"/>
                </a:solidFill>
              </a:rPr>
              <a:t>;</a:t>
            </a:r>
            <a:endParaRPr lang="sr-Latn-RS" sz="2000" spc="-1" dirty="0">
              <a:solidFill>
                <a:srgbClr val="000000"/>
              </a:solidFill>
            </a:endParaRPr>
          </a:p>
          <a:p>
            <a:pPr marL="342900" indent="-342900">
              <a:lnSpc>
                <a:spcPct val="90000"/>
              </a:lnSpc>
              <a:spcBef>
                <a:spcPts val="1001"/>
              </a:spcBef>
              <a:buFont typeface="Arial" panose="020B0604020202020204" pitchFamily="34" charset="0"/>
              <a:buChar char="•"/>
              <a:tabLst>
                <a:tab pos="0" algn="l"/>
              </a:tabLst>
            </a:pPr>
            <a:r>
              <a:rPr lang="sr-Latn-RS" sz="2000" spc="-1" dirty="0">
                <a:solidFill>
                  <a:srgbClr val="000000"/>
                </a:solidFill>
              </a:rPr>
              <a:t>pomoć pri ublažavanju klimatskih promena i prilagođavanje njihovim uticajima; zaštita zemljišta, zemljišta, vode, vazduha, zdravlja i dobrobiti biljaka i životinja; i sprečavanje gubitka biodiverziteta</a:t>
            </a:r>
            <a:r>
              <a:rPr lang="sr-Latn-RS" sz="2000" spc="-1" dirty="0" smtClean="0">
                <a:solidFill>
                  <a:srgbClr val="000000"/>
                </a:solidFill>
              </a:rPr>
              <a:t>;</a:t>
            </a:r>
            <a:endParaRPr lang="sr-Latn-RS" sz="2000" spc="-1" dirty="0">
              <a:solidFill>
                <a:srgbClr val="000000"/>
              </a:solidFill>
            </a:endParaRPr>
          </a:p>
          <a:p>
            <a:pPr marL="342900" indent="-342900">
              <a:lnSpc>
                <a:spcPct val="90000"/>
              </a:lnSpc>
              <a:spcBef>
                <a:spcPts val="1001"/>
              </a:spcBef>
              <a:buFont typeface="Arial" panose="020B0604020202020204" pitchFamily="34" charset="0"/>
              <a:buChar char="•"/>
              <a:tabLst>
                <a:tab pos="0" algn="l"/>
              </a:tabLst>
            </a:pPr>
            <a:r>
              <a:rPr lang="sr-Latn-RS" sz="2000" spc="-1" dirty="0">
                <a:solidFill>
                  <a:srgbClr val="000000"/>
                </a:solidFill>
              </a:rPr>
              <a:t>obezbeđivanje bezbednosti hrane, ishrane i javnog zdravlja;</a:t>
            </a:r>
          </a:p>
          <a:p>
            <a:pPr marL="342900" indent="-342900">
              <a:lnSpc>
                <a:spcPct val="90000"/>
              </a:lnSpc>
              <a:spcBef>
                <a:spcPts val="1001"/>
              </a:spcBef>
              <a:buFont typeface="Arial" panose="020B0604020202020204" pitchFamily="34" charset="0"/>
              <a:buChar char="•"/>
              <a:tabLst>
                <a:tab pos="0" algn="l"/>
              </a:tabLst>
            </a:pPr>
            <a:r>
              <a:rPr lang="sr-Latn-RS" sz="2000" spc="-1" dirty="0" smtClean="0">
                <a:solidFill>
                  <a:srgbClr val="000000"/>
                </a:solidFill>
              </a:rPr>
              <a:t>očuvanje </a:t>
            </a:r>
            <a:r>
              <a:rPr lang="sr-Latn-RS" sz="2000" spc="-1" dirty="0">
                <a:solidFill>
                  <a:srgbClr val="000000"/>
                </a:solidFill>
              </a:rPr>
              <a:t>pristupačnosti hrane, uz generisanje pravednijeg ekonomskog povrata u lancu </a:t>
            </a:r>
            <a:r>
              <a:rPr lang="sr-Latn-RS" sz="2000" spc="-1" dirty="0" smtClean="0">
                <a:solidFill>
                  <a:srgbClr val="000000"/>
                </a:solidFill>
              </a:rPr>
              <a:t>snabdevanja.</a:t>
            </a:r>
            <a:endParaRPr lang="sr-Latn-RS" sz="2000" spc="-1" dirty="0">
              <a:solidFill>
                <a:srgbClr val="000000"/>
              </a:solidFill>
            </a:endParaRPr>
          </a:p>
          <a:p>
            <a:pPr algn="ctr">
              <a:lnSpc>
                <a:spcPct val="90000"/>
              </a:lnSpc>
              <a:spcBef>
                <a:spcPts val="1001"/>
              </a:spcBef>
              <a:tabLst>
                <a:tab pos="0" algn="l"/>
              </a:tabLst>
            </a:pPr>
            <a:endParaRPr lang="sr-Latn-RS" sz="2800" b="1" spc="-1" dirty="0" smtClean="0">
              <a:solidFill>
                <a:srgbClr val="000000"/>
              </a:solidFill>
            </a:endParaRPr>
          </a:p>
        </p:txBody>
      </p:sp>
    </p:spTree>
    <p:extLst>
      <p:ext uri="{BB962C8B-B14F-4D97-AF65-F5344CB8AC3E}">
        <p14:creationId xmlns:p14="http://schemas.microsoft.com/office/powerpoint/2010/main" val="3412654035"/>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Picture 1_11"/>
          <p:cNvPicPr/>
          <p:nvPr/>
        </p:nvPicPr>
        <p:blipFill>
          <a:blip r:embed="rId2"/>
          <a:stretch/>
        </p:blipFill>
        <p:spPr>
          <a:xfrm>
            <a:off x="1080" y="0"/>
            <a:ext cx="12187080" cy="6855120"/>
          </a:xfrm>
          <a:prstGeom prst="rect">
            <a:avLst/>
          </a:prstGeom>
          <a:ln w="0">
            <a:noFill/>
          </a:ln>
        </p:spPr>
      </p:pic>
      <p:sp>
        <p:nvSpPr>
          <p:cNvPr id="104" name="CustomShape 1"/>
          <p:cNvSpPr/>
          <p:nvPr/>
        </p:nvSpPr>
        <p:spPr>
          <a:xfrm>
            <a:off x="401000" y="1823988"/>
            <a:ext cx="11387239"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r>
              <a:rPr lang="sr-Latn-RS" sz="2800" b="1" spc="-1" dirty="0" smtClean="0">
                <a:solidFill>
                  <a:srgbClr val="000000"/>
                </a:solidFill>
              </a:rPr>
              <a:t>USKLAĐIVANJE ZAKONODAVSTVA REPUBLIKE SRBIJE SA PRAVNIM TEKOVINAMA EU U POGLAVLJU 27 ŽIVOTNA SREDINA I KLIMATSKE PROMENE </a:t>
            </a:r>
          </a:p>
          <a:p>
            <a:pPr marL="342900" indent="-342900">
              <a:spcBef>
                <a:spcPts val="1001"/>
              </a:spcBef>
              <a:buFont typeface="Arial" panose="020B0604020202020204" pitchFamily="34" charset="0"/>
              <a:buChar char="•"/>
              <a:tabLst>
                <a:tab pos="0" algn="l"/>
              </a:tabLst>
            </a:pPr>
            <a:r>
              <a:rPr lang="sr-Latn-RS" sz="2200" spc="-1" dirty="0" smtClean="0">
                <a:solidFill>
                  <a:srgbClr val="000000"/>
                </a:solidFill>
              </a:rPr>
              <a:t>Republika Srbija zvanično </a:t>
            </a:r>
            <a:r>
              <a:rPr lang="sr-Latn-RS" sz="2200" spc="-1" dirty="0">
                <a:solidFill>
                  <a:srgbClr val="000000"/>
                </a:solidFill>
              </a:rPr>
              <a:t>je dobila status kandidata za članstvo </a:t>
            </a:r>
            <a:r>
              <a:rPr lang="sr-Latn-RS" sz="2200" spc="-1" dirty="0" smtClean="0">
                <a:solidFill>
                  <a:srgbClr val="000000"/>
                </a:solidFill>
              </a:rPr>
              <a:t>u EU 2014</a:t>
            </a:r>
            <a:r>
              <a:rPr lang="sr-Latn-RS" sz="2200" spc="-1" dirty="0">
                <a:solidFill>
                  <a:srgbClr val="000000"/>
                </a:solidFill>
              </a:rPr>
              <a:t>. godine otkad aktivno radi na usaglašavanju nacionalnog zakonodavstva sa </a:t>
            </a:r>
            <a:r>
              <a:rPr lang="sr-Latn-RS" sz="2200" spc="-1" dirty="0" smtClean="0">
                <a:solidFill>
                  <a:srgbClr val="000000"/>
                </a:solidFill>
              </a:rPr>
              <a:t>zakonodavstvom </a:t>
            </a:r>
            <a:r>
              <a:rPr lang="sr-Latn-RS" sz="2200" spc="-1" dirty="0">
                <a:solidFill>
                  <a:srgbClr val="000000"/>
                </a:solidFill>
              </a:rPr>
              <a:t>Unije. </a:t>
            </a:r>
          </a:p>
          <a:p>
            <a:pPr marL="342900" indent="-342900">
              <a:spcBef>
                <a:spcPts val="1001"/>
              </a:spcBef>
              <a:buFont typeface="Arial" panose="020B0604020202020204" pitchFamily="34" charset="0"/>
              <a:buChar char="•"/>
              <a:tabLst>
                <a:tab pos="0" algn="l"/>
              </a:tabLst>
            </a:pPr>
            <a:r>
              <a:rPr lang="sr-Latn-RS" sz="2200" spc="-1" dirty="0" smtClean="0">
                <a:solidFill>
                  <a:srgbClr val="000000"/>
                </a:solidFill>
              </a:rPr>
              <a:t>2011</a:t>
            </a:r>
            <a:r>
              <a:rPr lang="sr-Latn-RS" sz="2200" spc="-1" dirty="0">
                <a:solidFill>
                  <a:srgbClr val="000000"/>
                </a:solidFill>
              </a:rPr>
              <a:t>. godine </a:t>
            </a:r>
            <a:r>
              <a:rPr lang="sr-Latn-RS" sz="2200" spc="-1" dirty="0" smtClean="0">
                <a:solidFill>
                  <a:srgbClr val="000000"/>
                </a:solidFill>
              </a:rPr>
              <a:t>usvojena </a:t>
            </a:r>
            <a:r>
              <a:rPr lang="sr-Latn-RS" sz="2200" spc="-1" dirty="0">
                <a:solidFill>
                  <a:srgbClr val="000000"/>
                </a:solidFill>
              </a:rPr>
              <a:t>Nacionalna strategija za aproksimaciju u oblasti životne sredine koja predstavlja </a:t>
            </a:r>
            <a:r>
              <a:rPr lang="sr-Latn-RS" sz="2200" spc="-1" dirty="0" smtClean="0">
                <a:solidFill>
                  <a:srgbClr val="000000"/>
                </a:solidFill>
              </a:rPr>
              <a:t>nadogradnju </a:t>
            </a:r>
            <a:r>
              <a:rPr lang="sr-Latn-RS" sz="2200" spc="-1" dirty="0">
                <a:solidFill>
                  <a:srgbClr val="000000"/>
                </a:solidFill>
              </a:rPr>
              <a:t>Nacionalnog programa za integraciju Republike Srbije u Evropsku uniju, </a:t>
            </a:r>
            <a:r>
              <a:rPr lang="sr-Latn-RS" sz="2200" spc="-1" dirty="0" smtClean="0">
                <a:solidFill>
                  <a:srgbClr val="000000"/>
                </a:solidFill>
              </a:rPr>
              <a:t>Nacionalnog </a:t>
            </a:r>
            <a:r>
              <a:rPr lang="sr-Latn-RS" sz="2200" spc="-1" dirty="0">
                <a:solidFill>
                  <a:srgbClr val="000000"/>
                </a:solidFill>
              </a:rPr>
              <a:t>programa zaštite životne sredine i Nacionalne strategije održivog </a:t>
            </a:r>
            <a:r>
              <a:rPr lang="sr-Latn-RS" sz="2200" spc="-1" dirty="0" smtClean="0">
                <a:solidFill>
                  <a:srgbClr val="000000"/>
                </a:solidFill>
              </a:rPr>
              <a:t>razvoja.</a:t>
            </a:r>
          </a:p>
          <a:p>
            <a:pPr marL="342900" indent="-342900">
              <a:spcBef>
                <a:spcPts val="1001"/>
              </a:spcBef>
              <a:buFont typeface="Arial" panose="020B0604020202020204" pitchFamily="34" charset="0"/>
              <a:buChar char="•"/>
              <a:tabLst>
                <a:tab pos="0" algn="l"/>
              </a:tabLst>
            </a:pPr>
            <a:r>
              <a:rPr lang="sr-Latn-RS" sz="2200" spc="-1" dirty="0" smtClean="0">
                <a:solidFill>
                  <a:srgbClr val="000000"/>
                </a:solidFill>
              </a:rPr>
              <a:t>Srbija </a:t>
            </a:r>
            <a:r>
              <a:rPr lang="sr-Latn-RS" sz="2200" spc="-1" dirty="0">
                <a:solidFill>
                  <a:srgbClr val="000000"/>
                </a:solidFill>
              </a:rPr>
              <a:t>je </a:t>
            </a:r>
            <a:r>
              <a:rPr lang="sr-Latn-RS" sz="2200" spc="-1" dirty="0" smtClean="0">
                <a:solidFill>
                  <a:srgbClr val="000000"/>
                </a:solidFill>
              </a:rPr>
              <a:t>otvorila </a:t>
            </a:r>
            <a:r>
              <a:rPr lang="sr-Latn-RS" sz="2200" spc="-1" dirty="0">
                <a:solidFill>
                  <a:srgbClr val="000000"/>
                </a:solidFill>
              </a:rPr>
              <a:t>Poglavlje 27 u decembru 2021. </a:t>
            </a:r>
            <a:r>
              <a:rPr lang="sr-Latn-RS" sz="2200" spc="-1" dirty="0" smtClean="0">
                <a:solidFill>
                  <a:srgbClr val="000000"/>
                </a:solidFill>
              </a:rPr>
              <a:t>godine.</a:t>
            </a:r>
            <a:endParaRPr lang="sr-Latn-RS" sz="2200" spc="-1" dirty="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Picture 1_11"/>
          <p:cNvPicPr/>
          <p:nvPr/>
        </p:nvPicPr>
        <p:blipFill>
          <a:blip r:embed="rId2"/>
          <a:stretch/>
        </p:blipFill>
        <p:spPr>
          <a:xfrm>
            <a:off x="1080" y="0"/>
            <a:ext cx="12187080" cy="6855120"/>
          </a:xfrm>
          <a:prstGeom prst="rect">
            <a:avLst/>
          </a:prstGeom>
          <a:ln w="0">
            <a:noFill/>
          </a:ln>
        </p:spPr>
      </p:pic>
      <p:sp>
        <p:nvSpPr>
          <p:cNvPr id="104" name="CustomShape 1"/>
          <p:cNvSpPr/>
          <p:nvPr/>
        </p:nvSpPr>
        <p:spPr>
          <a:xfrm>
            <a:off x="427597" y="1672684"/>
            <a:ext cx="11387239"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r>
              <a:rPr lang="sr-Latn-RS" sz="2800" b="1" spc="-1" dirty="0" smtClean="0">
                <a:solidFill>
                  <a:srgbClr val="000000"/>
                </a:solidFill>
              </a:rPr>
              <a:t>USKLAĐIVANJE ZAKONODAVSTVA REPUBLIKE SRBIJE SA PRAVNIM TEKOVINAMA EU U POGLAVLJU 27 ŽIVOTNA SREDINA I KLIMATSKE PROMENE </a:t>
            </a:r>
          </a:p>
          <a:p>
            <a:pPr marL="342900" indent="-342900">
              <a:spcBef>
                <a:spcPts val="1001"/>
              </a:spcBef>
              <a:buFont typeface="Arial" panose="020B0604020202020204" pitchFamily="34" charset="0"/>
              <a:buChar char="•"/>
              <a:tabLst>
                <a:tab pos="0" algn="l"/>
              </a:tabLst>
            </a:pPr>
            <a:r>
              <a:rPr lang="sr-Latn-RS" sz="2200" spc="-1" dirty="0">
                <a:solidFill>
                  <a:srgbClr val="000000"/>
                </a:solidFill>
              </a:rPr>
              <a:t>Srbija je postigla izvestan nivo pripremljenosti pravnih propisa koji se odnose na klimatske promene, ali je primena u ranoj fazi. </a:t>
            </a:r>
            <a:endParaRPr lang="sr-Latn-RS" sz="2200" spc="-1" dirty="0" smtClean="0">
              <a:solidFill>
                <a:srgbClr val="000000"/>
              </a:solidFill>
            </a:endParaRPr>
          </a:p>
          <a:p>
            <a:pPr marL="342900" indent="-342900">
              <a:spcBef>
                <a:spcPts val="1001"/>
              </a:spcBef>
              <a:buFont typeface="Arial" panose="020B0604020202020204" pitchFamily="34" charset="0"/>
              <a:buChar char="•"/>
              <a:tabLst>
                <a:tab pos="0" algn="l"/>
              </a:tabLst>
            </a:pPr>
            <a:r>
              <a:rPr lang="sr-Latn-RS" sz="2200" spc="-1" dirty="0" smtClean="0">
                <a:solidFill>
                  <a:srgbClr val="000000"/>
                </a:solidFill>
              </a:rPr>
              <a:t>Akcioni </a:t>
            </a:r>
            <a:r>
              <a:rPr lang="sr-Latn-RS" sz="2200" spc="-1" dirty="0">
                <a:solidFill>
                  <a:srgbClr val="000000"/>
                </a:solidFill>
              </a:rPr>
              <a:t>plan koji prati Strategiju niskougljeničnog razvoja još uvek nije usvojen. </a:t>
            </a:r>
            <a:endParaRPr lang="sr-Latn-RS" sz="2200" spc="-1" dirty="0" smtClean="0">
              <a:solidFill>
                <a:srgbClr val="000000"/>
              </a:solidFill>
            </a:endParaRPr>
          </a:p>
          <a:p>
            <a:pPr marL="342900" indent="-342900">
              <a:spcBef>
                <a:spcPts val="1001"/>
              </a:spcBef>
              <a:buFont typeface="Arial" panose="020B0604020202020204" pitchFamily="34" charset="0"/>
              <a:buChar char="•"/>
              <a:tabLst>
                <a:tab pos="0" algn="l"/>
              </a:tabLst>
            </a:pPr>
            <a:r>
              <a:rPr lang="sr-Latn-RS" sz="2200" spc="-1" dirty="0" smtClean="0">
                <a:solidFill>
                  <a:srgbClr val="000000"/>
                </a:solidFill>
              </a:rPr>
              <a:t>Srbija </a:t>
            </a:r>
            <a:r>
              <a:rPr lang="sr-Latn-RS" sz="2200" spc="-1" dirty="0">
                <a:solidFill>
                  <a:srgbClr val="000000"/>
                </a:solidFill>
              </a:rPr>
              <a:t>je u decembru 2023. godine usvojila Program prilagođavanja na izmenjene klimatske uslove </a:t>
            </a:r>
            <a:r>
              <a:rPr lang="sr-Latn-RS" sz="2200" spc="-1" dirty="0" smtClean="0">
                <a:solidFill>
                  <a:srgbClr val="000000"/>
                </a:solidFill>
              </a:rPr>
              <a:t>od </a:t>
            </a:r>
            <a:r>
              <a:rPr lang="sr-Latn-RS" sz="2200" spc="-1" dirty="0">
                <a:solidFill>
                  <a:srgbClr val="000000"/>
                </a:solidFill>
              </a:rPr>
              <a:t>2023. do 2030. godine, uz akcioni plan, kao i Pravilnik o monitoringu i izveštavanju o emisijama gasova sa efektom staklene bašte (GHG). </a:t>
            </a:r>
            <a:endParaRPr lang="sr-Latn-RS" sz="2200" spc="-1" dirty="0" smtClean="0">
              <a:solidFill>
                <a:srgbClr val="000000"/>
              </a:solidFill>
            </a:endParaRPr>
          </a:p>
          <a:p>
            <a:pPr marL="342900" indent="-342900">
              <a:spcBef>
                <a:spcPts val="1001"/>
              </a:spcBef>
              <a:buFont typeface="Arial" panose="020B0604020202020204" pitchFamily="34" charset="0"/>
              <a:buChar char="•"/>
              <a:tabLst>
                <a:tab pos="0" algn="l"/>
              </a:tabLst>
            </a:pPr>
            <a:r>
              <a:rPr lang="sr-Latn-RS" sz="2200" spc="-1" dirty="0">
                <a:solidFill>
                  <a:srgbClr val="000000"/>
                </a:solidFill>
              </a:rPr>
              <a:t>R</a:t>
            </a:r>
            <a:r>
              <a:rPr lang="sr-Latn-RS" sz="2200" spc="-1" dirty="0" smtClean="0">
                <a:solidFill>
                  <a:srgbClr val="000000"/>
                </a:solidFill>
              </a:rPr>
              <a:t>azvijen </a:t>
            </a:r>
            <a:r>
              <a:rPr lang="sr-Latn-RS" sz="2200" spc="-1" dirty="0">
                <a:solidFill>
                  <a:srgbClr val="000000"/>
                </a:solidFill>
              </a:rPr>
              <a:t>je i IT sistem za olakšavanje procesa izdavanja dozvola za GHG, a nacionalni sistem inventara GHG funkcioniše. </a:t>
            </a:r>
          </a:p>
        </p:txBody>
      </p:sp>
    </p:spTree>
    <p:extLst>
      <p:ext uri="{BB962C8B-B14F-4D97-AF65-F5344CB8AC3E}">
        <p14:creationId xmlns:p14="http://schemas.microsoft.com/office/powerpoint/2010/main" val="3215343153"/>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Picture 1_11"/>
          <p:cNvPicPr/>
          <p:nvPr/>
        </p:nvPicPr>
        <p:blipFill>
          <a:blip r:embed="rId2"/>
          <a:stretch/>
        </p:blipFill>
        <p:spPr>
          <a:xfrm>
            <a:off x="0" y="2880"/>
            <a:ext cx="12187080" cy="6855120"/>
          </a:xfrm>
          <a:prstGeom prst="rect">
            <a:avLst/>
          </a:prstGeom>
          <a:ln w="0">
            <a:noFill/>
          </a:ln>
        </p:spPr>
      </p:pic>
      <p:sp>
        <p:nvSpPr>
          <p:cNvPr id="104" name="CustomShape 1"/>
          <p:cNvSpPr/>
          <p:nvPr/>
        </p:nvSpPr>
        <p:spPr>
          <a:xfrm>
            <a:off x="468993" y="1646370"/>
            <a:ext cx="11249094"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r>
              <a:rPr lang="sr-Latn-RS" sz="2800" b="1" spc="-1" dirty="0" smtClean="0">
                <a:solidFill>
                  <a:srgbClr val="000000"/>
                </a:solidFill>
              </a:rPr>
              <a:t>USKLAĐIVANJE ZAKONODAVSTVA REPUBLIKE SRBIJE SA PRAVNIM TEKOVINAMA EU U POGLAVLJU 27 ŽIVOTNA SREDINA I KLIMATSKE PROMENE </a:t>
            </a:r>
          </a:p>
          <a:p>
            <a:pPr marL="342900" indent="-342900" algn="just">
              <a:lnSpc>
                <a:spcPct val="90000"/>
              </a:lnSpc>
              <a:spcBef>
                <a:spcPts val="1001"/>
              </a:spcBef>
              <a:buFont typeface="Arial" panose="020B0604020202020204" pitchFamily="34" charset="0"/>
              <a:buChar char="•"/>
              <a:tabLst>
                <a:tab pos="0" algn="l"/>
              </a:tabLst>
            </a:pPr>
            <a:r>
              <a:rPr lang="sr-Latn-RS" sz="2400" spc="-1" dirty="0">
                <a:solidFill>
                  <a:srgbClr val="000000"/>
                </a:solidFill>
              </a:rPr>
              <a:t>Srbija je usvojila tri podzakonska akta neophodna za sprovođenje propisa koji se odnose na klimu. </a:t>
            </a:r>
            <a:endParaRPr lang="sr-Latn-RS" sz="2400" spc="-1" dirty="0" smtClean="0">
              <a:solidFill>
                <a:srgbClr val="000000"/>
              </a:solidFill>
            </a:endParaRPr>
          </a:p>
          <a:p>
            <a:pPr marL="342900" indent="-342900" algn="just">
              <a:lnSpc>
                <a:spcPct val="90000"/>
              </a:lnSpc>
              <a:spcBef>
                <a:spcPts val="1001"/>
              </a:spcBef>
              <a:buFont typeface="Arial" panose="020B0604020202020204" pitchFamily="34" charset="0"/>
              <a:buChar char="•"/>
              <a:tabLst>
                <a:tab pos="0" algn="l"/>
              </a:tabLst>
            </a:pPr>
            <a:r>
              <a:rPr lang="sr-Latn-RS" sz="2400" spc="-1" dirty="0" smtClean="0">
                <a:solidFill>
                  <a:srgbClr val="000000"/>
                </a:solidFill>
              </a:rPr>
              <a:t>Srbija </a:t>
            </a:r>
            <a:r>
              <a:rPr lang="sr-Latn-RS" sz="2400" spc="-1" dirty="0">
                <a:solidFill>
                  <a:srgbClr val="000000"/>
                </a:solidFill>
              </a:rPr>
              <a:t>je usvojila Nacionalni energetski i klimatski plan (NEKP) u julu 2024. godine, unapredila sprovođenje paketa za monitoring, izveštavanje, proveru i akreditaciju (MIPA) usvajanjem Pravilnika o monitoringu i izveštavanju o emisijama gasova sa efektom staklene bašte (GHG) i povećala administrativne kapacitete različitih institucija. </a:t>
            </a:r>
            <a:endParaRPr lang="sr-Latn-RS" sz="2400" spc="-1" dirty="0" smtClean="0">
              <a:solidFill>
                <a:srgbClr val="000000"/>
              </a:solidFill>
            </a:endParaRPr>
          </a:p>
          <a:p>
            <a:pPr marL="342900" indent="-342900" algn="just">
              <a:lnSpc>
                <a:spcPct val="90000"/>
              </a:lnSpc>
              <a:spcBef>
                <a:spcPts val="1001"/>
              </a:spcBef>
              <a:buFont typeface="Arial" panose="020B0604020202020204" pitchFamily="34" charset="0"/>
              <a:buChar char="•"/>
              <a:tabLst>
                <a:tab pos="0" algn="l"/>
              </a:tabLst>
            </a:pPr>
            <a:r>
              <a:rPr lang="sr-Latn-RS" sz="2400" spc="-1" dirty="0" smtClean="0">
                <a:solidFill>
                  <a:srgbClr val="000000"/>
                </a:solidFill>
              </a:rPr>
              <a:t>Srbija </a:t>
            </a:r>
            <a:r>
              <a:rPr lang="sr-Latn-RS" sz="2400" spc="-1" dirty="0">
                <a:solidFill>
                  <a:srgbClr val="000000"/>
                </a:solidFill>
              </a:rPr>
              <a:t>preduzima mere za uvođenje poreza na ugljenik do 2027. godine kao korak napred ka usklađivanju sa sistemom za trgovinu emisijama (EU ETS). </a:t>
            </a:r>
            <a:endParaRPr lang="sr-Latn-RS" sz="2400" spc="-1" dirty="0" smtClean="0">
              <a:solidFill>
                <a:srgbClr val="000000"/>
              </a:solidFill>
            </a:endParaRPr>
          </a:p>
        </p:txBody>
      </p:sp>
    </p:spTree>
    <p:extLst>
      <p:ext uri="{BB962C8B-B14F-4D97-AF65-F5344CB8AC3E}">
        <p14:creationId xmlns:p14="http://schemas.microsoft.com/office/powerpoint/2010/main" val="3662792248"/>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Picture 1_12"/>
          <p:cNvPicPr/>
          <p:nvPr/>
        </p:nvPicPr>
        <p:blipFill>
          <a:blip r:embed="rId2"/>
          <a:stretch/>
        </p:blipFill>
        <p:spPr>
          <a:xfrm>
            <a:off x="1080" y="0"/>
            <a:ext cx="12187080" cy="6855120"/>
          </a:xfrm>
          <a:prstGeom prst="rect">
            <a:avLst/>
          </a:prstGeom>
          <a:ln w="0">
            <a:noFill/>
          </a:ln>
        </p:spPr>
      </p:pic>
      <p:sp>
        <p:nvSpPr>
          <p:cNvPr id="106" name="CustomShape 1"/>
          <p:cNvSpPr/>
          <p:nvPr/>
        </p:nvSpPr>
        <p:spPr>
          <a:xfrm>
            <a:off x="517381" y="1692419"/>
            <a:ext cx="11225093"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r>
              <a:rPr lang="sr-Latn-RS" sz="2800" b="1" spc="-1" dirty="0" smtClean="0">
                <a:solidFill>
                  <a:srgbClr val="000000"/>
                </a:solidFill>
              </a:rPr>
              <a:t>POLITIKA ŽIVOTNE SREDINE REPUBLIKE SRBIJE I IZAZOVI EVROPSKIH INTEGRACIJA</a:t>
            </a:r>
          </a:p>
          <a:p>
            <a:pPr algn="ctr">
              <a:lnSpc>
                <a:spcPct val="90000"/>
              </a:lnSpc>
              <a:spcBef>
                <a:spcPts val="1001"/>
              </a:spcBef>
              <a:tabLst>
                <a:tab pos="0" algn="l"/>
              </a:tabLst>
            </a:pPr>
            <a:endParaRPr lang="sr-Latn-RS" sz="2800" b="1" spc="-1" dirty="0" smtClean="0">
              <a:solidFill>
                <a:srgbClr val="000000"/>
              </a:solidFill>
            </a:endParaRPr>
          </a:p>
          <a:p>
            <a:pPr marL="342900" indent="-342900" algn="just">
              <a:lnSpc>
                <a:spcPct val="90000"/>
              </a:lnSpc>
              <a:spcBef>
                <a:spcPts val="1001"/>
              </a:spcBef>
              <a:buFont typeface="Arial" panose="020B0604020202020204" pitchFamily="34" charset="0"/>
              <a:buChar char="•"/>
              <a:tabLst>
                <a:tab pos="0" algn="l"/>
              </a:tabLst>
            </a:pPr>
            <a:r>
              <a:rPr lang="sr-Latn-RS" sz="2400" spc="-1" dirty="0">
                <a:solidFill>
                  <a:srgbClr val="000000"/>
                </a:solidFill>
              </a:rPr>
              <a:t>Poglavlje 27: Životna sredina i klimatske promene EU promoviše snažno delovanje u oblasti klime, održivi razvoj i zaštitu životne sredine. </a:t>
            </a:r>
            <a:endParaRPr lang="sr-Latn-RS" sz="2400" spc="-1" dirty="0" smtClean="0">
              <a:solidFill>
                <a:srgbClr val="000000"/>
              </a:solidFill>
            </a:endParaRPr>
          </a:p>
          <a:p>
            <a:pPr marL="342900" indent="-342900" algn="just">
              <a:lnSpc>
                <a:spcPct val="90000"/>
              </a:lnSpc>
              <a:spcBef>
                <a:spcPts val="1001"/>
              </a:spcBef>
              <a:buFont typeface="Arial" panose="020B0604020202020204" pitchFamily="34" charset="0"/>
              <a:buChar char="•"/>
              <a:tabLst>
                <a:tab pos="0" algn="l"/>
              </a:tabLst>
            </a:pPr>
            <a:r>
              <a:rPr lang="sr-Latn-RS" sz="2400" spc="-1" dirty="0" smtClean="0">
                <a:solidFill>
                  <a:srgbClr val="000000"/>
                </a:solidFill>
              </a:rPr>
              <a:t>Pravila </a:t>
            </a:r>
            <a:r>
              <a:rPr lang="sr-Latn-RS" sz="2400" spc="-1" dirty="0">
                <a:solidFill>
                  <a:srgbClr val="000000"/>
                </a:solidFill>
              </a:rPr>
              <a:t>EU sadrže odredbe koje se odnose na klimatske promene, kvalitet vode i vazduha, upravljanje otpadom, zaštitu prirode, industrijsko zagađenje, hemikalije, buku i civilnu zaštitu. </a:t>
            </a:r>
            <a:endParaRPr lang="sr-Latn-RS" sz="2400" spc="-1" dirty="0" smtClean="0">
              <a:solidFill>
                <a:srgbClr val="000000"/>
              </a:solidFill>
            </a:endParaRPr>
          </a:p>
          <a:p>
            <a:pPr marL="342900" indent="-342900" algn="just">
              <a:lnSpc>
                <a:spcPct val="90000"/>
              </a:lnSpc>
              <a:spcBef>
                <a:spcPts val="1001"/>
              </a:spcBef>
              <a:buFont typeface="Arial" panose="020B0604020202020204" pitchFamily="34" charset="0"/>
              <a:buChar char="•"/>
              <a:tabLst>
                <a:tab pos="0" algn="l"/>
              </a:tabLst>
            </a:pPr>
            <a:r>
              <a:rPr lang="sr-Latn-RS" sz="2400" spc="-1" dirty="0" smtClean="0">
                <a:solidFill>
                  <a:srgbClr val="000000"/>
                </a:solidFill>
              </a:rPr>
              <a:t>Institucionalni </a:t>
            </a:r>
            <a:r>
              <a:rPr lang="sr-Latn-RS" sz="2400" spc="-1" dirty="0">
                <a:solidFill>
                  <a:srgbClr val="000000"/>
                </a:solidFill>
              </a:rPr>
              <a:t>okvir je </a:t>
            </a:r>
            <a:r>
              <a:rPr lang="sr-Latn-RS" sz="2400" spc="-1" dirty="0" smtClean="0">
                <a:solidFill>
                  <a:srgbClr val="000000"/>
                </a:solidFill>
              </a:rPr>
              <a:t>uspostavljen. Treba </a:t>
            </a:r>
            <a:r>
              <a:rPr lang="sr-Latn-RS" sz="2400" spc="-1" dirty="0">
                <a:solidFill>
                  <a:srgbClr val="000000"/>
                </a:solidFill>
              </a:rPr>
              <a:t>unaprediti opštu koordinaciju i kapacitet lokalnih samouprava i javnih komunalnih preduzeća, naročito u sektoru voda</a:t>
            </a:r>
            <a:r>
              <a:rPr lang="sr-Latn-RS" sz="2400" spc="-1" dirty="0" smtClean="0">
                <a:solidFill>
                  <a:srgbClr val="000000"/>
                </a:solidFill>
              </a:rPr>
              <a:t>.</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 name="Picture 1_13"/>
          <p:cNvPicPr/>
          <p:nvPr/>
        </p:nvPicPr>
        <p:blipFill>
          <a:blip r:embed="rId3"/>
          <a:stretch/>
        </p:blipFill>
        <p:spPr>
          <a:xfrm>
            <a:off x="-71640" y="0"/>
            <a:ext cx="12187080" cy="6855120"/>
          </a:xfrm>
          <a:prstGeom prst="rect">
            <a:avLst/>
          </a:prstGeom>
          <a:ln w="0">
            <a:noFill/>
          </a:ln>
        </p:spPr>
      </p:pic>
      <p:sp>
        <p:nvSpPr>
          <p:cNvPr id="108" name="CustomShape 1"/>
          <p:cNvSpPr/>
          <p:nvPr/>
        </p:nvSpPr>
        <p:spPr>
          <a:xfrm>
            <a:off x="394705" y="1705575"/>
            <a:ext cx="11288564" cy="3761089"/>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r>
              <a:rPr lang="sr-Latn-RS" sz="2800" b="1" spc="-1" dirty="0" smtClean="0">
                <a:solidFill>
                  <a:srgbClr val="000000"/>
                </a:solidFill>
              </a:rPr>
              <a:t>POLITIKA ŽIVOTNE SREDINE REPUBLIKE SRBIJE I IZAZOVI EVROPSKIH INTEGRACIJA</a:t>
            </a:r>
          </a:p>
          <a:p>
            <a:pPr>
              <a:lnSpc>
                <a:spcPct val="90000"/>
              </a:lnSpc>
              <a:spcBef>
                <a:spcPts val="1001"/>
              </a:spcBef>
              <a:tabLst>
                <a:tab pos="0" algn="l"/>
              </a:tabLst>
            </a:pPr>
            <a:r>
              <a:rPr lang="sr-Latn-RS" sz="2400" spc="-1" dirty="0" smtClean="0">
                <a:solidFill>
                  <a:srgbClr val="000000"/>
                </a:solidFill>
              </a:rPr>
              <a:t>U </a:t>
            </a:r>
            <a:r>
              <a:rPr lang="en-US" sz="2400" spc="-1" dirty="0" err="1" smtClean="0">
                <a:solidFill>
                  <a:srgbClr val="000000"/>
                </a:solidFill>
              </a:rPr>
              <a:t>Izveštaju</a:t>
            </a:r>
            <a:r>
              <a:rPr lang="en-US" sz="2400" spc="-1" dirty="0" smtClean="0">
                <a:solidFill>
                  <a:srgbClr val="000000"/>
                </a:solidFill>
              </a:rPr>
              <a:t> </a:t>
            </a:r>
            <a:r>
              <a:rPr lang="en-US" sz="2400" spc="-1" dirty="0" err="1">
                <a:solidFill>
                  <a:srgbClr val="000000"/>
                </a:solidFill>
              </a:rPr>
              <a:t>Evropske</a:t>
            </a:r>
            <a:r>
              <a:rPr lang="en-US" sz="2400" spc="-1" dirty="0">
                <a:solidFill>
                  <a:srgbClr val="000000"/>
                </a:solidFill>
              </a:rPr>
              <a:t> </a:t>
            </a:r>
            <a:r>
              <a:rPr lang="en-US" sz="2400" spc="-1" dirty="0" err="1">
                <a:solidFill>
                  <a:srgbClr val="000000"/>
                </a:solidFill>
              </a:rPr>
              <a:t>komisije</a:t>
            </a:r>
            <a:r>
              <a:rPr lang="en-US" sz="2400" spc="-1" dirty="0">
                <a:solidFill>
                  <a:srgbClr val="000000"/>
                </a:solidFill>
              </a:rPr>
              <a:t> </a:t>
            </a:r>
            <a:r>
              <a:rPr lang="en-US" sz="2400" spc="-1" dirty="0" err="1" smtClean="0">
                <a:solidFill>
                  <a:srgbClr val="000000"/>
                </a:solidFill>
              </a:rPr>
              <a:t>Srbija</a:t>
            </a:r>
            <a:r>
              <a:rPr lang="en-US" sz="2400" spc="-1" dirty="0" smtClean="0">
                <a:solidFill>
                  <a:srgbClr val="000000"/>
                </a:solidFill>
              </a:rPr>
              <a:t> </a:t>
            </a:r>
            <a:r>
              <a:rPr lang="en-US" sz="2400" spc="-1" dirty="0">
                <a:solidFill>
                  <a:srgbClr val="000000"/>
                </a:solidFill>
              </a:rPr>
              <a:t>je </a:t>
            </a:r>
            <a:r>
              <a:rPr lang="en-US" sz="2400" spc="-1" dirty="0" err="1">
                <a:solidFill>
                  <a:srgbClr val="000000"/>
                </a:solidFill>
              </a:rPr>
              <a:t>ostvarila</a:t>
            </a:r>
            <a:r>
              <a:rPr lang="en-US" sz="2400" spc="-1" dirty="0">
                <a:solidFill>
                  <a:srgbClr val="000000"/>
                </a:solidFill>
              </a:rPr>
              <a:t> </a:t>
            </a:r>
            <a:r>
              <a:rPr lang="en-US" sz="2400" spc="-1" dirty="0" err="1" smtClean="0">
                <a:solidFill>
                  <a:srgbClr val="000000"/>
                </a:solidFill>
              </a:rPr>
              <a:t>izvestan</a:t>
            </a:r>
            <a:r>
              <a:rPr lang="en-US" sz="2400" spc="-1" dirty="0" smtClean="0">
                <a:solidFill>
                  <a:srgbClr val="000000"/>
                </a:solidFill>
              </a:rPr>
              <a:t> </a:t>
            </a:r>
            <a:r>
              <a:rPr lang="en-US" sz="2400" spc="-1" dirty="0" err="1">
                <a:solidFill>
                  <a:srgbClr val="000000"/>
                </a:solidFill>
              </a:rPr>
              <a:t>nivo</a:t>
            </a:r>
            <a:r>
              <a:rPr lang="en-US" sz="2400" spc="-1" dirty="0">
                <a:solidFill>
                  <a:srgbClr val="000000"/>
                </a:solidFill>
              </a:rPr>
              <a:t> </a:t>
            </a:r>
            <a:r>
              <a:rPr lang="en-US" sz="2400" spc="-1" dirty="0" err="1">
                <a:solidFill>
                  <a:srgbClr val="000000"/>
                </a:solidFill>
              </a:rPr>
              <a:t>pripremljenosti</a:t>
            </a:r>
            <a:r>
              <a:rPr lang="en-US" sz="2400" spc="-1" dirty="0">
                <a:solidFill>
                  <a:srgbClr val="000000"/>
                </a:solidFill>
              </a:rPr>
              <a:t> u </a:t>
            </a:r>
            <a:r>
              <a:rPr lang="en-US" sz="2400" spc="-1" dirty="0" err="1">
                <a:solidFill>
                  <a:srgbClr val="000000"/>
                </a:solidFill>
              </a:rPr>
              <a:t>oblasti</a:t>
            </a:r>
            <a:r>
              <a:rPr lang="en-US" sz="2400" spc="-1" dirty="0">
                <a:solidFill>
                  <a:srgbClr val="000000"/>
                </a:solidFill>
              </a:rPr>
              <a:t> </a:t>
            </a:r>
            <a:r>
              <a:rPr lang="en-US" sz="2400" spc="-1" dirty="0" err="1">
                <a:solidFill>
                  <a:srgbClr val="000000"/>
                </a:solidFill>
              </a:rPr>
              <a:t>životne</a:t>
            </a:r>
            <a:r>
              <a:rPr lang="en-US" sz="2400" spc="-1" dirty="0">
                <a:solidFill>
                  <a:srgbClr val="000000"/>
                </a:solidFill>
              </a:rPr>
              <a:t> </a:t>
            </a:r>
            <a:r>
              <a:rPr lang="en-US" sz="2400" spc="-1" dirty="0" err="1">
                <a:solidFill>
                  <a:srgbClr val="000000"/>
                </a:solidFill>
              </a:rPr>
              <a:t>sredine</a:t>
            </a:r>
            <a:r>
              <a:rPr lang="en-US" sz="2400" spc="-1" dirty="0">
                <a:solidFill>
                  <a:srgbClr val="000000"/>
                </a:solidFill>
              </a:rPr>
              <a:t> </a:t>
            </a:r>
            <a:r>
              <a:rPr lang="en-US" sz="2400" spc="-1" dirty="0" err="1">
                <a:solidFill>
                  <a:srgbClr val="000000"/>
                </a:solidFill>
              </a:rPr>
              <a:t>i</a:t>
            </a:r>
            <a:r>
              <a:rPr lang="en-US" sz="2400" spc="-1" dirty="0">
                <a:solidFill>
                  <a:srgbClr val="000000"/>
                </a:solidFill>
              </a:rPr>
              <a:t> </a:t>
            </a:r>
            <a:r>
              <a:rPr lang="en-US" sz="2400" spc="-1" dirty="0" err="1">
                <a:solidFill>
                  <a:srgbClr val="000000"/>
                </a:solidFill>
              </a:rPr>
              <a:t>klimatskih</a:t>
            </a:r>
            <a:r>
              <a:rPr lang="en-US" sz="2400" spc="-1" dirty="0">
                <a:solidFill>
                  <a:srgbClr val="000000"/>
                </a:solidFill>
              </a:rPr>
              <a:t> </a:t>
            </a:r>
            <a:r>
              <a:rPr lang="en-US" sz="2400" spc="-1" dirty="0" err="1">
                <a:solidFill>
                  <a:srgbClr val="000000"/>
                </a:solidFill>
              </a:rPr>
              <a:t>promena</a:t>
            </a:r>
            <a:r>
              <a:rPr lang="en-US" sz="2400" spc="-1" dirty="0">
                <a:solidFill>
                  <a:srgbClr val="000000"/>
                </a:solidFill>
              </a:rPr>
              <a:t>. </a:t>
            </a:r>
            <a:endParaRPr lang="sr-Latn-RS" sz="2400" spc="-1" dirty="0" smtClean="0">
              <a:solidFill>
                <a:srgbClr val="000000"/>
              </a:solidFill>
            </a:endParaRPr>
          </a:p>
          <a:p>
            <a:pPr>
              <a:lnSpc>
                <a:spcPct val="90000"/>
              </a:lnSpc>
              <a:spcBef>
                <a:spcPts val="1001"/>
              </a:spcBef>
              <a:tabLst>
                <a:tab pos="0" algn="l"/>
              </a:tabLst>
            </a:pPr>
            <a:r>
              <a:rPr lang="en-US" sz="2400" spc="-1" dirty="0" err="1" smtClean="0">
                <a:solidFill>
                  <a:srgbClr val="000000"/>
                </a:solidFill>
              </a:rPr>
              <a:t>Srbija</a:t>
            </a:r>
            <a:r>
              <a:rPr lang="en-US" sz="2400" spc="-1" dirty="0" smtClean="0">
                <a:solidFill>
                  <a:srgbClr val="000000"/>
                </a:solidFill>
              </a:rPr>
              <a:t> </a:t>
            </a:r>
            <a:r>
              <a:rPr lang="en-US" sz="2400" spc="-1" dirty="0">
                <a:solidFill>
                  <a:srgbClr val="000000"/>
                </a:solidFill>
              </a:rPr>
              <a:t>je </a:t>
            </a:r>
            <a:r>
              <a:rPr lang="en-US" sz="2400" spc="-1" dirty="0" err="1">
                <a:solidFill>
                  <a:srgbClr val="000000"/>
                </a:solidFill>
              </a:rPr>
              <a:t>ostvarila</a:t>
            </a:r>
            <a:r>
              <a:rPr lang="en-US" sz="2400" spc="-1" dirty="0">
                <a:solidFill>
                  <a:srgbClr val="000000"/>
                </a:solidFill>
              </a:rPr>
              <a:t> </a:t>
            </a:r>
            <a:r>
              <a:rPr lang="en-US" sz="2400" spc="-1" dirty="0" err="1">
                <a:solidFill>
                  <a:srgbClr val="000000"/>
                </a:solidFill>
              </a:rPr>
              <a:t>ograničen</a:t>
            </a:r>
            <a:r>
              <a:rPr lang="en-US" sz="2400" spc="-1" dirty="0">
                <a:solidFill>
                  <a:srgbClr val="000000"/>
                </a:solidFill>
              </a:rPr>
              <a:t> </a:t>
            </a:r>
            <a:r>
              <a:rPr lang="en-US" sz="2400" spc="-1" dirty="0" err="1">
                <a:solidFill>
                  <a:srgbClr val="000000"/>
                </a:solidFill>
              </a:rPr>
              <a:t>napredak</a:t>
            </a:r>
            <a:r>
              <a:rPr lang="en-US" sz="2400" spc="-1" dirty="0">
                <a:solidFill>
                  <a:srgbClr val="000000"/>
                </a:solidFill>
              </a:rPr>
              <a:t> </a:t>
            </a:r>
            <a:r>
              <a:rPr lang="en-US" sz="2400" spc="-1" dirty="0" err="1">
                <a:solidFill>
                  <a:srgbClr val="000000"/>
                </a:solidFill>
              </a:rPr>
              <a:t>povećavajući</a:t>
            </a:r>
            <a:r>
              <a:rPr lang="en-US" sz="2400" spc="-1" dirty="0">
                <a:solidFill>
                  <a:srgbClr val="000000"/>
                </a:solidFill>
              </a:rPr>
              <a:t> </a:t>
            </a:r>
            <a:r>
              <a:rPr lang="en-US" sz="2400" spc="-1" dirty="0" err="1">
                <a:solidFill>
                  <a:srgbClr val="000000"/>
                </a:solidFill>
              </a:rPr>
              <a:t>finansiranje</a:t>
            </a:r>
            <a:r>
              <a:rPr lang="en-US" sz="2400" spc="-1" dirty="0">
                <a:solidFill>
                  <a:srgbClr val="000000"/>
                </a:solidFill>
              </a:rPr>
              <a:t> </a:t>
            </a:r>
            <a:r>
              <a:rPr lang="en-US" sz="2400" spc="-1" dirty="0" err="1">
                <a:solidFill>
                  <a:srgbClr val="000000"/>
                </a:solidFill>
              </a:rPr>
              <a:t>i</a:t>
            </a:r>
            <a:r>
              <a:rPr lang="en-US" sz="2400" spc="-1" dirty="0">
                <a:solidFill>
                  <a:srgbClr val="000000"/>
                </a:solidFill>
              </a:rPr>
              <a:t> </a:t>
            </a:r>
            <a:r>
              <a:rPr lang="en-US" sz="2400" spc="-1" dirty="0" err="1">
                <a:solidFill>
                  <a:srgbClr val="000000"/>
                </a:solidFill>
              </a:rPr>
              <a:t>investicije</a:t>
            </a:r>
            <a:r>
              <a:rPr lang="en-US" sz="2400" spc="-1" dirty="0">
                <a:solidFill>
                  <a:srgbClr val="000000"/>
                </a:solidFill>
              </a:rPr>
              <a:t> u </a:t>
            </a:r>
            <a:r>
              <a:rPr lang="en-US" sz="2400" spc="-1" dirty="0" err="1">
                <a:solidFill>
                  <a:srgbClr val="000000"/>
                </a:solidFill>
              </a:rPr>
              <a:t>oblasti</a:t>
            </a:r>
            <a:r>
              <a:rPr lang="en-US" sz="2400" spc="-1" dirty="0">
                <a:solidFill>
                  <a:srgbClr val="000000"/>
                </a:solidFill>
              </a:rPr>
              <a:t> </a:t>
            </a:r>
            <a:r>
              <a:rPr lang="en-US" sz="2400" spc="-1" dirty="0" err="1" smtClean="0">
                <a:solidFill>
                  <a:srgbClr val="000000"/>
                </a:solidFill>
              </a:rPr>
              <a:t>životne</a:t>
            </a:r>
            <a:r>
              <a:rPr lang="en-US" sz="2400" spc="-1" dirty="0" smtClean="0">
                <a:solidFill>
                  <a:srgbClr val="000000"/>
                </a:solidFill>
              </a:rPr>
              <a:t> </a:t>
            </a:r>
            <a:r>
              <a:rPr lang="en-US" sz="2400" spc="-1" dirty="0" err="1">
                <a:solidFill>
                  <a:srgbClr val="000000"/>
                </a:solidFill>
              </a:rPr>
              <a:t>sredine</a:t>
            </a:r>
            <a:r>
              <a:rPr lang="en-US" sz="2400" spc="-1" dirty="0">
                <a:solidFill>
                  <a:srgbClr val="000000"/>
                </a:solidFill>
              </a:rPr>
              <a:t>, </a:t>
            </a:r>
            <a:r>
              <a:rPr lang="en-US" sz="2400" spc="-1" dirty="0" err="1">
                <a:solidFill>
                  <a:srgbClr val="000000"/>
                </a:solidFill>
              </a:rPr>
              <a:t>unapređujući</a:t>
            </a:r>
            <a:r>
              <a:rPr lang="en-US" sz="2400" spc="-1" dirty="0">
                <a:solidFill>
                  <a:srgbClr val="000000"/>
                </a:solidFill>
              </a:rPr>
              <a:t> </a:t>
            </a:r>
            <a:r>
              <a:rPr lang="en-US" sz="2400" spc="-1" dirty="0" err="1">
                <a:solidFill>
                  <a:srgbClr val="000000"/>
                </a:solidFill>
              </a:rPr>
              <a:t>prekograničnu</a:t>
            </a:r>
            <a:r>
              <a:rPr lang="en-US" sz="2400" spc="-1" dirty="0">
                <a:solidFill>
                  <a:srgbClr val="000000"/>
                </a:solidFill>
              </a:rPr>
              <a:t> </a:t>
            </a:r>
            <a:r>
              <a:rPr lang="en-US" sz="2400" spc="-1" dirty="0" err="1">
                <a:solidFill>
                  <a:srgbClr val="000000"/>
                </a:solidFill>
              </a:rPr>
              <a:t>saradnju</a:t>
            </a:r>
            <a:r>
              <a:rPr lang="en-US" sz="2400" spc="-1" dirty="0">
                <a:solidFill>
                  <a:srgbClr val="000000"/>
                </a:solidFill>
              </a:rPr>
              <a:t> </a:t>
            </a:r>
            <a:r>
              <a:rPr lang="en-US" sz="2400" spc="-1" dirty="0" err="1">
                <a:solidFill>
                  <a:srgbClr val="000000"/>
                </a:solidFill>
              </a:rPr>
              <a:t>i</a:t>
            </a:r>
            <a:r>
              <a:rPr lang="en-US" sz="2400" spc="-1" dirty="0">
                <a:solidFill>
                  <a:srgbClr val="000000"/>
                </a:solidFill>
              </a:rPr>
              <a:t> </a:t>
            </a:r>
            <a:r>
              <a:rPr lang="en-US" sz="2400" spc="-1" dirty="0" err="1">
                <a:solidFill>
                  <a:srgbClr val="000000"/>
                </a:solidFill>
              </a:rPr>
              <a:t>razvijajući</a:t>
            </a:r>
            <a:r>
              <a:rPr lang="en-US" sz="2400" spc="-1" dirty="0">
                <a:solidFill>
                  <a:srgbClr val="000000"/>
                </a:solidFill>
              </a:rPr>
              <a:t> </a:t>
            </a:r>
            <a:r>
              <a:rPr lang="en-US" sz="2400" spc="-1" dirty="0" err="1">
                <a:solidFill>
                  <a:srgbClr val="000000"/>
                </a:solidFill>
              </a:rPr>
              <a:t>nacionalni</a:t>
            </a:r>
            <a:r>
              <a:rPr lang="en-US" sz="2400" spc="-1" dirty="0">
                <a:solidFill>
                  <a:srgbClr val="000000"/>
                </a:solidFill>
              </a:rPr>
              <a:t> </a:t>
            </a:r>
            <a:r>
              <a:rPr lang="en-US" sz="2400" spc="-1" dirty="0" err="1">
                <a:solidFill>
                  <a:srgbClr val="000000"/>
                </a:solidFill>
              </a:rPr>
              <a:t>energetski</a:t>
            </a:r>
            <a:r>
              <a:rPr lang="en-US" sz="2400" spc="-1" dirty="0">
                <a:solidFill>
                  <a:srgbClr val="000000"/>
                </a:solidFill>
              </a:rPr>
              <a:t> </a:t>
            </a:r>
            <a:r>
              <a:rPr lang="en-US" sz="2400" spc="-1" dirty="0" err="1">
                <a:solidFill>
                  <a:srgbClr val="000000"/>
                </a:solidFill>
              </a:rPr>
              <a:t>i</a:t>
            </a:r>
            <a:r>
              <a:rPr lang="en-US" sz="2400" spc="-1" dirty="0">
                <a:solidFill>
                  <a:srgbClr val="000000"/>
                </a:solidFill>
              </a:rPr>
              <a:t> </a:t>
            </a:r>
            <a:r>
              <a:rPr lang="en-US" sz="2400" spc="-1" dirty="0" err="1" smtClean="0">
                <a:solidFill>
                  <a:srgbClr val="000000"/>
                </a:solidFill>
              </a:rPr>
              <a:t>klimatski</a:t>
            </a:r>
            <a:r>
              <a:rPr lang="en-US" sz="2400" spc="-1" dirty="0" smtClean="0">
                <a:solidFill>
                  <a:srgbClr val="000000"/>
                </a:solidFill>
              </a:rPr>
              <a:t> </a:t>
            </a:r>
            <a:r>
              <a:rPr lang="en-US" sz="2400" spc="-1" dirty="0">
                <a:solidFill>
                  <a:srgbClr val="000000"/>
                </a:solidFill>
              </a:rPr>
              <a:t>plan.  </a:t>
            </a:r>
          </a:p>
          <a:p>
            <a:pPr>
              <a:lnSpc>
                <a:spcPct val="90000"/>
              </a:lnSpc>
              <a:spcBef>
                <a:spcPts val="1001"/>
              </a:spcBef>
              <a:tabLst>
                <a:tab pos="0" algn="l"/>
              </a:tabLst>
            </a:pPr>
            <a:r>
              <a:rPr lang="sr-Latn-RS" sz="2400" spc="-1" dirty="0">
                <a:solidFill>
                  <a:srgbClr val="000000"/>
                </a:solidFill>
              </a:rPr>
              <a:t>U</a:t>
            </a:r>
            <a:r>
              <a:rPr lang="en-US" sz="2400" spc="-1" dirty="0" err="1" smtClean="0">
                <a:solidFill>
                  <a:srgbClr val="000000"/>
                </a:solidFill>
              </a:rPr>
              <a:t>svajanje</a:t>
            </a:r>
            <a:r>
              <a:rPr lang="en-US" sz="2400" spc="-1" dirty="0" smtClean="0">
                <a:solidFill>
                  <a:srgbClr val="000000"/>
                </a:solidFill>
              </a:rPr>
              <a:t> </a:t>
            </a:r>
            <a:r>
              <a:rPr lang="en-US" sz="2400" spc="-1" dirty="0" err="1">
                <a:solidFill>
                  <a:srgbClr val="000000"/>
                </a:solidFill>
              </a:rPr>
              <a:t>i</a:t>
            </a:r>
            <a:r>
              <a:rPr lang="en-US" sz="2400" spc="-1" dirty="0">
                <a:solidFill>
                  <a:srgbClr val="000000"/>
                </a:solidFill>
              </a:rPr>
              <a:t> </a:t>
            </a:r>
            <a:r>
              <a:rPr lang="en-US" sz="2400" spc="-1" dirty="0" err="1">
                <a:solidFill>
                  <a:srgbClr val="000000"/>
                </a:solidFill>
              </a:rPr>
              <a:t>početak</a:t>
            </a:r>
            <a:r>
              <a:rPr lang="en-US" sz="2400" spc="-1" dirty="0">
                <a:solidFill>
                  <a:srgbClr val="000000"/>
                </a:solidFill>
              </a:rPr>
              <a:t> </a:t>
            </a:r>
            <a:r>
              <a:rPr lang="en-US" sz="2400" spc="-1" dirty="0" err="1">
                <a:solidFill>
                  <a:srgbClr val="000000"/>
                </a:solidFill>
              </a:rPr>
              <a:t>sprovođenja</a:t>
            </a:r>
            <a:r>
              <a:rPr lang="en-US" sz="2400" spc="-1" dirty="0">
                <a:solidFill>
                  <a:srgbClr val="000000"/>
                </a:solidFill>
              </a:rPr>
              <a:t> </a:t>
            </a:r>
            <a:r>
              <a:rPr lang="en-US" sz="2400" spc="-1" dirty="0" err="1">
                <a:solidFill>
                  <a:srgbClr val="000000"/>
                </a:solidFill>
              </a:rPr>
              <a:t>nacionalnog</a:t>
            </a:r>
            <a:r>
              <a:rPr lang="en-US" sz="2400" spc="-1" dirty="0">
                <a:solidFill>
                  <a:srgbClr val="000000"/>
                </a:solidFill>
              </a:rPr>
              <a:t> </a:t>
            </a:r>
            <a:r>
              <a:rPr lang="en-US" sz="2400" spc="-1" dirty="0" err="1">
                <a:solidFill>
                  <a:srgbClr val="000000"/>
                </a:solidFill>
              </a:rPr>
              <a:t>energetskog</a:t>
            </a:r>
            <a:r>
              <a:rPr lang="en-US" sz="2400" spc="-1" dirty="0">
                <a:solidFill>
                  <a:srgbClr val="000000"/>
                </a:solidFill>
              </a:rPr>
              <a:t> </a:t>
            </a:r>
            <a:r>
              <a:rPr lang="en-US" sz="2400" spc="-1" dirty="0" err="1">
                <a:solidFill>
                  <a:srgbClr val="000000"/>
                </a:solidFill>
              </a:rPr>
              <a:t>i</a:t>
            </a:r>
            <a:r>
              <a:rPr lang="en-US" sz="2400" spc="-1" dirty="0">
                <a:solidFill>
                  <a:srgbClr val="000000"/>
                </a:solidFill>
              </a:rPr>
              <a:t> </a:t>
            </a:r>
            <a:r>
              <a:rPr lang="en-US" sz="2400" spc="-1" dirty="0" err="1">
                <a:solidFill>
                  <a:srgbClr val="000000"/>
                </a:solidFill>
              </a:rPr>
              <a:t>klimatskog</a:t>
            </a:r>
            <a:r>
              <a:rPr lang="en-US" sz="2400" spc="-1" dirty="0">
                <a:solidFill>
                  <a:srgbClr val="000000"/>
                </a:solidFill>
              </a:rPr>
              <a:t> </a:t>
            </a:r>
            <a:r>
              <a:rPr lang="en-US" sz="2400" spc="-1" dirty="0" err="1">
                <a:solidFill>
                  <a:srgbClr val="000000"/>
                </a:solidFill>
              </a:rPr>
              <a:t>plana</a:t>
            </a:r>
            <a:r>
              <a:rPr lang="en-US" sz="2400" spc="-1" dirty="0">
                <a:solidFill>
                  <a:srgbClr val="000000"/>
                </a:solidFill>
              </a:rPr>
              <a:t> </a:t>
            </a:r>
            <a:r>
              <a:rPr lang="en-US" sz="2400" spc="-1" dirty="0" err="1" smtClean="0">
                <a:solidFill>
                  <a:srgbClr val="000000"/>
                </a:solidFill>
              </a:rPr>
              <a:t>kroz</a:t>
            </a:r>
            <a:r>
              <a:rPr lang="en-US" sz="2400" spc="-1" dirty="0" smtClean="0">
                <a:solidFill>
                  <a:srgbClr val="000000"/>
                </a:solidFill>
              </a:rPr>
              <a:t> </a:t>
            </a:r>
            <a:r>
              <a:rPr lang="en-US" sz="2400" spc="-1" dirty="0" err="1">
                <a:solidFill>
                  <a:srgbClr val="000000"/>
                </a:solidFill>
              </a:rPr>
              <a:t>transparentne</a:t>
            </a:r>
            <a:r>
              <a:rPr lang="en-US" sz="2400" spc="-1" dirty="0">
                <a:solidFill>
                  <a:srgbClr val="000000"/>
                </a:solidFill>
              </a:rPr>
              <a:t> </a:t>
            </a:r>
            <a:r>
              <a:rPr lang="en-US" sz="2400" spc="-1" dirty="0" err="1">
                <a:solidFill>
                  <a:srgbClr val="000000"/>
                </a:solidFill>
              </a:rPr>
              <a:t>konsultativne</a:t>
            </a:r>
            <a:r>
              <a:rPr lang="en-US" sz="2400" spc="-1" dirty="0">
                <a:solidFill>
                  <a:srgbClr val="000000"/>
                </a:solidFill>
              </a:rPr>
              <a:t> procedure, u </a:t>
            </a:r>
            <a:r>
              <a:rPr lang="en-US" sz="2400" spc="-1" dirty="0" err="1">
                <a:solidFill>
                  <a:srgbClr val="000000"/>
                </a:solidFill>
              </a:rPr>
              <a:t>skladu</a:t>
            </a:r>
            <a:r>
              <a:rPr lang="en-US" sz="2400" spc="-1" dirty="0">
                <a:solidFill>
                  <a:srgbClr val="000000"/>
                </a:solidFill>
              </a:rPr>
              <a:t> </a:t>
            </a:r>
            <a:r>
              <a:rPr lang="en-US" sz="2400" spc="-1" dirty="0" err="1">
                <a:solidFill>
                  <a:srgbClr val="000000"/>
                </a:solidFill>
              </a:rPr>
              <a:t>sa</a:t>
            </a:r>
            <a:r>
              <a:rPr lang="en-US" sz="2400" spc="-1" dirty="0">
                <a:solidFill>
                  <a:srgbClr val="000000"/>
                </a:solidFill>
              </a:rPr>
              <a:t> </a:t>
            </a:r>
            <a:r>
              <a:rPr lang="en-US" sz="2400" spc="-1" dirty="0" err="1">
                <a:solidFill>
                  <a:srgbClr val="000000"/>
                </a:solidFill>
              </a:rPr>
              <a:t>ciljem</a:t>
            </a:r>
            <a:r>
              <a:rPr lang="en-US" sz="2400" spc="-1" dirty="0">
                <a:solidFill>
                  <a:srgbClr val="000000"/>
                </a:solidFill>
              </a:rPr>
              <a:t> </a:t>
            </a:r>
            <a:r>
              <a:rPr lang="en-US" sz="2400" spc="-1" dirty="0" err="1">
                <a:solidFill>
                  <a:srgbClr val="000000"/>
                </a:solidFill>
              </a:rPr>
              <a:t>nulte</a:t>
            </a:r>
            <a:r>
              <a:rPr lang="en-US" sz="2400" spc="-1" dirty="0">
                <a:solidFill>
                  <a:srgbClr val="000000"/>
                </a:solidFill>
              </a:rPr>
              <a:t> </a:t>
            </a:r>
            <a:r>
              <a:rPr lang="en-US" sz="2400" spc="-1" dirty="0" err="1">
                <a:solidFill>
                  <a:srgbClr val="000000"/>
                </a:solidFill>
              </a:rPr>
              <a:t>emisije</a:t>
            </a:r>
            <a:r>
              <a:rPr lang="en-US" sz="2400" spc="-1" dirty="0">
                <a:solidFill>
                  <a:srgbClr val="000000"/>
                </a:solidFill>
              </a:rPr>
              <a:t> </a:t>
            </a:r>
            <a:r>
              <a:rPr lang="en-US" sz="2400" spc="-1" dirty="0" err="1">
                <a:solidFill>
                  <a:srgbClr val="000000"/>
                </a:solidFill>
              </a:rPr>
              <a:t>iz</a:t>
            </a:r>
            <a:r>
              <a:rPr lang="en-US" sz="2400" spc="-1" dirty="0">
                <a:solidFill>
                  <a:srgbClr val="000000"/>
                </a:solidFill>
              </a:rPr>
              <a:t> </a:t>
            </a:r>
            <a:r>
              <a:rPr lang="en-US" sz="2400" spc="-1" dirty="0" err="1">
                <a:solidFill>
                  <a:srgbClr val="000000"/>
                </a:solidFill>
              </a:rPr>
              <a:t>Evropskog</a:t>
            </a:r>
            <a:r>
              <a:rPr lang="en-US" sz="2400" spc="-1" dirty="0">
                <a:solidFill>
                  <a:srgbClr val="000000"/>
                </a:solidFill>
              </a:rPr>
              <a:t> </a:t>
            </a:r>
            <a:r>
              <a:rPr lang="en-US" sz="2400" spc="-1" dirty="0" err="1" smtClean="0">
                <a:solidFill>
                  <a:srgbClr val="000000"/>
                </a:solidFill>
              </a:rPr>
              <a:t>zelenog</a:t>
            </a:r>
            <a:r>
              <a:rPr lang="en-US" sz="2400" spc="-1" dirty="0" smtClean="0">
                <a:solidFill>
                  <a:srgbClr val="000000"/>
                </a:solidFill>
              </a:rPr>
              <a:t> </a:t>
            </a:r>
            <a:r>
              <a:rPr lang="en-US" sz="2400" spc="-1" dirty="0" err="1">
                <a:solidFill>
                  <a:srgbClr val="000000"/>
                </a:solidFill>
              </a:rPr>
              <a:t>dogovora</a:t>
            </a:r>
            <a:r>
              <a:rPr lang="en-US" sz="2400" spc="-1" dirty="0">
                <a:solidFill>
                  <a:srgbClr val="000000"/>
                </a:solidFill>
              </a:rPr>
              <a:t> </a:t>
            </a:r>
            <a:r>
              <a:rPr lang="en-US" sz="2400" spc="-1" dirty="0" err="1">
                <a:solidFill>
                  <a:srgbClr val="000000"/>
                </a:solidFill>
              </a:rPr>
              <a:t>za</a:t>
            </a:r>
            <a:r>
              <a:rPr lang="en-US" sz="2400" spc="-1" dirty="0">
                <a:solidFill>
                  <a:srgbClr val="000000"/>
                </a:solidFill>
              </a:rPr>
              <a:t> 2050. </a:t>
            </a:r>
            <a:r>
              <a:rPr lang="en-US" sz="2400" spc="-1" dirty="0" err="1" smtClean="0">
                <a:solidFill>
                  <a:srgbClr val="000000"/>
                </a:solidFill>
              </a:rPr>
              <a:t>i</a:t>
            </a:r>
            <a:r>
              <a:rPr lang="en-US" sz="2400" spc="-1" dirty="0" smtClean="0">
                <a:solidFill>
                  <a:srgbClr val="000000"/>
                </a:solidFill>
              </a:rPr>
              <a:t> </a:t>
            </a:r>
            <a:r>
              <a:rPr lang="en-US" sz="2400" spc="-1" dirty="0" err="1">
                <a:solidFill>
                  <a:srgbClr val="000000"/>
                </a:solidFill>
              </a:rPr>
              <a:t>Zelenom</a:t>
            </a:r>
            <a:r>
              <a:rPr lang="en-US" sz="2400" spc="-1" dirty="0">
                <a:solidFill>
                  <a:srgbClr val="000000"/>
                </a:solidFill>
              </a:rPr>
              <a:t> </a:t>
            </a:r>
            <a:r>
              <a:rPr lang="en-US" sz="2400" spc="-1" dirty="0" err="1">
                <a:solidFill>
                  <a:srgbClr val="000000"/>
                </a:solidFill>
              </a:rPr>
              <a:t>agendom</a:t>
            </a:r>
            <a:r>
              <a:rPr lang="en-US" sz="2400" spc="-1" dirty="0">
                <a:solidFill>
                  <a:srgbClr val="000000"/>
                </a:solidFill>
              </a:rPr>
              <a:t> </a:t>
            </a:r>
            <a:r>
              <a:rPr lang="en-US" sz="2400" spc="-1" dirty="0" err="1">
                <a:solidFill>
                  <a:srgbClr val="000000"/>
                </a:solidFill>
              </a:rPr>
              <a:t>za</a:t>
            </a:r>
            <a:r>
              <a:rPr lang="en-US" sz="2400" spc="-1" dirty="0">
                <a:solidFill>
                  <a:srgbClr val="000000"/>
                </a:solidFill>
              </a:rPr>
              <a:t> </a:t>
            </a:r>
            <a:r>
              <a:rPr lang="en-US" sz="2400" spc="-1" dirty="0" err="1" smtClean="0">
                <a:solidFill>
                  <a:srgbClr val="000000"/>
                </a:solidFill>
              </a:rPr>
              <a:t>Zapadni</a:t>
            </a:r>
            <a:r>
              <a:rPr lang="sr-Latn-RS" sz="2400" spc="-1" dirty="0" smtClean="0">
                <a:solidFill>
                  <a:srgbClr val="000000"/>
                </a:solidFill>
              </a:rPr>
              <a:t> Balkan</a:t>
            </a:r>
          </a:p>
          <a:p>
            <a:pPr>
              <a:lnSpc>
                <a:spcPct val="90000"/>
              </a:lnSpc>
              <a:spcBef>
                <a:spcPts val="1001"/>
              </a:spcBef>
              <a:tabLst>
                <a:tab pos="0" algn="l"/>
              </a:tabLst>
            </a:pPr>
            <a:r>
              <a:rPr lang="pl-PL" sz="2400" spc="-1" dirty="0" smtClean="0">
                <a:solidFill>
                  <a:srgbClr val="000000"/>
                </a:solidFill>
              </a:rPr>
              <a:t>Zakon </a:t>
            </a:r>
            <a:r>
              <a:rPr lang="pl-PL" sz="2400" spc="-1" dirty="0">
                <a:solidFill>
                  <a:srgbClr val="000000"/>
                </a:solidFill>
              </a:rPr>
              <a:t>o klimatskim promenama ("Sl. glasnik </a:t>
            </a:r>
            <a:r>
              <a:rPr lang="pl-PL" sz="2400" spc="-1" dirty="0" smtClean="0">
                <a:solidFill>
                  <a:srgbClr val="000000"/>
                </a:solidFill>
              </a:rPr>
              <a:t>RS26/2021</a:t>
            </a:r>
            <a:r>
              <a:rPr lang="pl-PL" sz="2400" spc="-1" dirty="0" smtClean="0">
                <a:solidFill>
                  <a:srgbClr val="000000"/>
                </a:solidFill>
              </a:rPr>
              <a:t>) usvojen </a:t>
            </a:r>
            <a:r>
              <a:rPr lang="pl-PL" sz="2400" spc="-1" dirty="0" smtClean="0">
                <a:solidFill>
                  <a:srgbClr val="000000"/>
                </a:solidFill>
              </a:rPr>
              <a:t>u </a:t>
            </a:r>
            <a:r>
              <a:rPr lang="pl-PL" sz="2400" spc="-1" dirty="0">
                <a:solidFill>
                  <a:srgbClr val="000000"/>
                </a:solidFill>
              </a:rPr>
              <a:t>martu </a:t>
            </a:r>
            <a:r>
              <a:rPr lang="pl-PL" sz="2400" spc="-1" dirty="0" smtClean="0">
                <a:solidFill>
                  <a:srgbClr val="000000"/>
                </a:solidFill>
              </a:rPr>
              <a:t>2021</a:t>
            </a:r>
            <a:r>
              <a:rPr lang="pl-PL" sz="2400" spc="-1" dirty="0" smtClean="0">
                <a:solidFill>
                  <a:srgbClr val="000000"/>
                </a:solidFill>
              </a:rPr>
              <a:t>.</a:t>
            </a:r>
            <a:endParaRPr lang="sr-Latn-RS" sz="2400" spc="-1" dirty="0" smtClean="0">
              <a:solidFill>
                <a:srgbClr val="000000"/>
              </a:solidFill>
            </a:endParaRPr>
          </a:p>
          <a:p>
            <a:pPr>
              <a:lnSpc>
                <a:spcPct val="90000"/>
              </a:lnSpc>
              <a:spcBef>
                <a:spcPts val="1001"/>
              </a:spcBef>
              <a:tabLst>
                <a:tab pos="0" algn="l"/>
              </a:tabLst>
            </a:pPr>
            <a:endParaRPr lang="en-US" sz="2600" b="0" strike="noStrike" spc="-1" dirty="0">
              <a:latin typeface="Arial"/>
            </a:endParaRPr>
          </a:p>
          <a:p>
            <a:pPr>
              <a:lnSpc>
                <a:spcPct val="90000"/>
              </a:lnSpc>
              <a:spcBef>
                <a:spcPts val="1001"/>
              </a:spcBef>
              <a:tabLst>
                <a:tab pos="0" algn="l"/>
              </a:tabLst>
            </a:pPr>
            <a:endParaRPr lang="en-US" sz="26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1"/>
          <p:cNvPicPr/>
          <p:nvPr/>
        </p:nvPicPr>
        <p:blipFill>
          <a:blip r:embed="rId2"/>
          <a:stretch/>
        </p:blipFill>
        <p:spPr>
          <a:xfrm>
            <a:off x="1080" y="0"/>
            <a:ext cx="12187080" cy="6855120"/>
          </a:xfrm>
          <a:prstGeom prst="rect">
            <a:avLst/>
          </a:prstGeom>
          <a:ln w="0">
            <a:noFill/>
          </a:ln>
        </p:spPr>
      </p:pic>
      <p:sp>
        <p:nvSpPr>
          <p:cNvPr id="78" name="CustomShape 1"/>
          <p:cNvSpPr/>
          <p:nvPr/>
        </p:nvSpPr>
        <p:spPr>
          <a:xfrm>
            <a:off x="427597" y="1698996"/>
            <a:ext cx="11242231" cy="4399195"/>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r>
              <a:rPr lang="sr-Latn-RS" sz="2800" b="1" spc="-1" dirty="0" smtClean="0">
                <a:solidFill>
                  <a:srgbClr val="000000"/>
                </a:solidFill>
              </a:rPr>
              <a:t>POLITIKA </a:t>
            </a:r>
            <a:r>
              <a:rPr lang="sr-Latn-RS" sz="2800" b="1" spc="-1" dirty="0">
                <a:solidFill>
                  <a:srgbClr val="000000"/>
                </a:solidFill>
              </a:rPr>
              <a:t>ŽIVOTNE SREDINE REPUBLIKE SRBIJE I IZAZOVI EVROPSKIH </a:t>
            </a:r>
            <a:r>
              <a:rPr lang="sr-Latn-RS" sz="2800" b="1" spc="-1" dirty="0" smtClean="0">
                <a:solidFill>
                  <a:srgbClr val="000000"/>
                </a:solidFill>
              </a:rPr>
              <a:t>INTEGRACIJA</a:t>
            </a:r>
          </a:p>
          <a:p>
            <a:pPr algn="just">
              <a:lnSpc>
                <a:spcPct val="90000"/>
              </a:lnSpc>
              <a:spcBef>
                <a:spcPts val="1001"/>
              </a:spcBef>
              <a:tabLst>
                <a:tab pos="0" algn="l"/>
              </a:tabLst>
            </a:pPr>
            <a:r>
              <a:rPr lang="sr-Latn-RS" sz="2400" spc="-1" dirty="0" smtClean="0">
                <a:solidFill>
                  <a:srgbClr val="000000"/>
                </a:solidFill>
              </a:rPr>
              <a:t>U </a:t>
            </a:r>
            <a:r>
              <a:rPr lang="sr-Latn-RS" sz="2400" spc="-1" dirty="0">
                <a:solidFill>
                  <a:srgbClr val="000000"/>
                </a:solidFill>
              </a:rPr>
              <a:t>oblasti horizontalnog zakonodavstva, zakonodavni okvir je dobro usklađen sa pravnim tekovinama EU. </a:t>
            </a:r>
            <a:endParaRPr lang="sr-Latn-RS" sz="2400" spc="-1" dirty="0" smtClean="0">
              <a:solidFill>
                <a:srgbClr val="000000"/>
              </a:solidFill>
            </a:endParaRPr>
          </a:p>
          <a:p>
            <a:pPr algn="just">
              <a:lnSpc>
                <a:spcPct val="90000"/>
              </a:lnSpc>
              <a:spcBef>
                <a:spcPts val="1001"/>
              </a:spcBef>
              <a:tabLst>
                <a:tab pos="0" algn="l"/>
              </a:tabLst>
            </a:pPr>
            <a:r>
              <a:rPr lang="sr-Latn-RS" sz="2400" spc="-1" dirty="0" smtClean="0">
                <a:solidFill>
                  <a:srgbClr val="000000"/>
                </a:solidFill>
              </a:rPr>
              <a:t>Postignut </a:t>
            </a:r>
            <a:r>
              <a:rPr lang="sr-Latn-RS" sz="2400" spc="-1" dirty="0">
                <a:solidFill>
                  <a:srgbClr val="000000"/>
                </a:solidFill>
              </a:rPr>
              <a:t>je napredak u usvajanju podzakonskih akata kojima se zahteva da se postupak procene uticaja na životnu sredinu (PUŽS) sprovodi pre izdavanja građevinskih dozvola, kao i u usvajanju pravnih propisa koji se odnose na procenu uticaja na životnu sredinu (PUŽS), i stratešku procenu uticaja na životnu sredinu (SPUŽS) od strane Vlade</a:t>
            </a:r>
            <a:r>
              <a:rPr lang="sr-Latn-RS" sz="2400" spc="-1" dirty="0" smtClean="0">
                <a:solidFill>
                  <a:srgbClr val="000000"/>
                </a:solidFill>
              </a:rPr>
              <a:t>.</a:t>
            </a:r>
          </a:p>
          <a:p>
            <a:pPr algn="just">
              <a:lnSpc>
                <a:spcPct val="90000"/>
              </a:lnSpc>
              <a:spcBef>
                <a:spcPts val="1001"/>
              </a:spcBef>
              <a:tabLst>
                <a:tab pos="0" algn="l"/>
              </a:tabLst>
            </a:pPr>
            <a:r>
              <a:rPr lang="en-US" sz="2400" spc="-1" dirty="0" err="1"/>
              <a:t>Srbija</a:t>
            </a:r>
            <a:r>
              <a:rPr lang="en-US" sz="2400" spc="-1" dirty="0"/>
              <a:t> </a:t>
            </a:r>
            <a:r>
              <a:rPr lang="en-US" sz="2400" spc="-1" dirty="0" err="1"/>
              <a:t>i</a:t>
            </a:r>
            <a:r>
              <a:rPr lang="en-US" sz="2400" spc="-1" dirty="0"/>
              <a:t> EU </a:t>
            </a:r>
            <a:r>
              <a:rPr lang="en-US" sz="2400" spc="-1" dirty="0" err="1"/>
              <a:t>su</a:t>
            </a:r>
            <a:r>
              <a:rPr lang="en-US" sz="2400" spc="-1" dirty="0"/>
              <a:t> 19. </a:t>
            </a:r>
            <a:r>
              <a:rPr lang="en-US" sz="2400" spc="-1" dirty="0" err="1"/>
              <a:t>jula</a:t>
            </a:r>
            <a:r>
              <a:rPr lang="en-US" sz="2400" spc="-1" dirty="0"/>
              <a:t> 2024. </a:t>
            </a:r>
            <a:r>
              <a:rPr lang="en-US" sz="2400" spc="-1" dirty="0" err="1"/>
              <a:t>godine</a:t>
            </a:r>
            <a:r>
              <a:rPr lang="en-US" sz="2400" spc="-1" dirty="0"/>
              <a:t> </a:t>
            </a:r>
            <a:r>
              <a:rPr lang="en-US" sz="2400" spc="-1" dirty="0" err="1"/>
              <a:t>potpisale</a:t>
            </a:r>
            <a:r>
              <a:rPr lang="en-US" sz="2400" spc="-1" dirty="0"/>
              <a:t> Memorandum o </a:t>
            </a:r>
            <a:r>
              <a:rPr lang="en-US" sz="2400" spc="-1" dirty="0" err="1"/>
              <a:t>razumevanju</a:t>
            </a:r>
            <a:r>
              <a:rPr lang="en-US" sz="2400" spc="-1" dirty="0"/>
              <a:t> </a:t>
            </a:r>
            <a:r>
              <a:rPr lang="en-US" sz="2400" spc="-1" dirty="0" err="1"/>
              <a:t>kojim</a:t>
            </a:r>
            <a:r>
              <a:rPr lang="en-US" sz="2400" spc="-1" dirty="0"/>
              <a:t> se </a:t>
            </a:r>
            <a:r>
              <a:rPr lang="en-US" sz="2400" spc="-1" dirty="0" err="1"/>
              <a:t>pokreće</a:t>
            </a:r>
            <a:r>
              <a:rPr lang="en-US" sz="2400" spc="-1" dirty="0"/>
              <a:t> </a:t>
            </a:r>
            <a:r>
              <a:rPr lang="en-US" sz="2400" spc="-1" dirty="0" err="1"/>
              <a:t>strateško</a:t>
            </a:r>
            <a:r>
              <a:rPr lang="en-US" sz="2400" spc="-1" dirty="0"/>
              <a:t> </a:t>
            </a:r>
            <a:r>
              <a:rPr lang="en-US" sz="2400" spc="-1" dirty="0" err="1"/>
              <a:t>partnerstvo</a:t>
            </a:r>
            <a:r>
              <a:rPr lang="en-US" sz="2400" spc="-1" dirty="0"/>
              <a:t> o </a:t>
            </a:r>
            <a:r>
              <a:rPr lang="en-US" sz="2400" spc="-1" dirty="0" err="1"/>
              <a:t>održivim</a:t>
            </a:r>
            <a:r>
              <a:rPr lang="en-US" sz="2400" spc="-1" dirty="0"/>
              <a:t> </a:t>
            </a:r>
            <a:r>
              <a:rPr lang="en-US" sz="2400" spc="-1" dirty="0" err="1"/>
              <a:t>sirovinama</a:t>
            </a:r>
            <a:r>
              <a:rPr lang="en-US" sz="2400" spc="-1" dirty="0"/>
              <a:t>, </a:t>
            </a:r>
            <a:r>
              <a:rPr lang="en-US" sz="2400" spc="-1" dirty="0" err="1"/>
              <a:t>lancima</a:t>
            </a:r>
            <a:r>
              <a:rPr lang="en-US" sz="2400" spc="-1" dirty="0"/>
              <a:t> </a:t>
            </a:r>
            <a:r>
              <a:rPr lang="en-US" sz="2400" spc="-1" dirty="0" err="1"/>
              <a:t>vrednosti</a:t>
            </a:r>
            <a:r>
              <a:rPr lang="en-US" sz="2400" spc="-1" dirty="0"/>
              <a:t> </a:t>
            </a:r>
            <a:r>
              <a:rPr lang="en-US" sz="2400" spc="-1" dirty="0" err="1"/>
              <a:t>baterija</a:t>
            </a:r>
            <a:r>
              <a:rPr lang="en-US" sz="2400" spc="-1" dirty="0"/>
              <a:t> </a:t>
            </a:r>
            <a:r>
              <a:rPr lang="en-US" sz="2400" spc="-1" dirty="0" err="1"/>
              <a:t>i</a:t>
            </a:r>
            <a:r>
              <a:rPr lang="en-US" sz="2400" spc="-1" dirty="0"/>
              <a:t> </a:t>
            </a:r>
            <a:r>
              <a:rPr lang="en-US" sz="2400" spc="-1" dirty="0" err="1"/>
              <a:t>električnim</a:t>
            </a:r>
            <a:r>
              <a:rPr lang="en-US" sz="2400" spc="-1" dirty="0"/>
              <a:t> </a:t>
            </a:r>
            <a:r>
              <a:rPr lang="en-US" sz="2400" spc="-1" dirty="0" err="1" smtClean="0"/>
              <a:t>vozilima</a:t>
            </a:r>
            <a:r>
              <a:rPr lang="sr-Latn-RS" sz="2400" spc="-1" dirty="0" smtClean="0"/>
              <a:t>.</a:t>
            </a:r>
            <a:endParaRPr lang="en-US" sz="2400" strike="noStrike" spc="-1" dirty="0">
              <a:latin typeface="Arial"/>
            </a:endParaRPr>
          </a:p>
        </p:txBody>
      </p:sp>
    </p:spTree>
    <p:extLst>
      <p:ext uri="{BB962C8B-B14F-4D97-AF65-F5344CB8AC3E}">
        <p14:creationId xmlns:p14="http://schemas.microsoft.com/office/powerpoint/2010/main" val="3986782885"/>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Picture 1_17"/>
          <p:cNvPicPr/>
          <p:nvPr/>
        </p:nvPicPr>
        <p:blipFill>
          <a:blip r:embed="rId3"/>
          <a:stretch/>
        </p:blipFill>
        <p:spPr>
          <a:xfrm>
            <a:off x="0" y="0"/>
            <a:ext cx="12187080" cy="6855120"/>
          </a:xfrm>
          <a:prstGeom prst="rect">
            <a:avLst/>
          </a:prstGeom>
          <a:ln w="0">
            <a:noFill/>
          </a:ln>
        </p:spPr>
      </p:pic>
      <p:sp>
        <p:nvSpPr>
          <p:cNvPr id="114" name="CustomShape 1"/>
          <p:cNvSpPr/>
          <p:nvPr/>
        </p:nvSpPr>
        <p:spPr>
          <a:xfrm>
            <a:off x="471333" y="1679263"/>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endParaRPr lang="en-US" sz="2400" spc="-1" dirty="0">
              <a:solidFill>
                <a:srgbClr val="000000"/>
              </a:solidFill>
            </a:endParaRPr>
          </a:p>
        </p:txBody>
      </p:sp>
      <p:sp>
        <p:nvSpPr>
          <p:cNvPr id="3" name="Rectangle 2"/>
          <p:cNvSpPr/>
          <p:nvPr/>
        </p:nvSpPr>
        <p:spPr>
          <a:xfrm>
            <a:off x="540199" y="5081540"/>
            <a:ext cx="11106681" cy="954107"/>
          </a:xfrm>
          <a:prstGeom prst="rect">
            <a:avLst/>
          </a:prstGeom>
        </p:spPr>
        <p:txBody>
          <a:bodyPr wrap="square">
            <a:spAutoFit/>
          </a:bodyPr>
          <a:lstStyle/>
          <a:p>
            <a:r>
              <a:rPr lang="en-US" sz="1400" dirty="0"/>
              <a:t>DISCLAIMER </a:t>
            </a:r>
          </a:p>
          <a:p>
            <a:r>
              <a:rPr lang="en-US" sz="1400" dirty="0"/>
              <a:t>Funded by the European Union. Views and opinions expressed are however those of the author(s) only and do not necessarily reflect those of the European Union or the European Education and Culture Executive Agency (EACEA). Neither the European Union nor the granting authority can be held responsible for them.</a:t>
            </a:r>
          </a:p>
        </p:txBody>
      </p:sp>
      <p:sp>
        <p:nvSpPr>
          <p:cNvPr id="4" name="Rectangle 3"/>
          <p:cNvSpPr/>
          <p:nvPr/>
        </p:nvSpPr>
        <p:spPr>
          <a:xfrm>
            <a:off x="3407620" y="1823398"/>
            <a:ext cx="4493058" cy="584775"/>
          </a:xfrm>
          <a:prstGeom prst="rect">
            <a:avLst/>
          </a:prstGeom>
        </p:spPr>
        <p:txBody>
          <a:bodyPr wrap="square">
            <a:spAutoFit/>
          </a:bodyPr>
          <a:lstStyle/>
          <a:p>
            <a:r>
              <a:rPr lang="en-US" sz="3200" b="1" dirty="0"/>
              <a:t>HVALA NA </a:t>
            </a:r>
            <a:r>
              <a:rPr lang="en-US" sz="3200" b="1" dirty="0" smtClean="0"/>
              <a:t>PAŽNJI</a:t>
            </a:r>
            <a:r>
              <a:rPr lang="sr-Latn-RS" sz="3200" b="1" dirty="0" smtClean="0"/>
              <a:t>!</a:t>
            </a:r>
            <a:endParaRPr lang="en-US" sz="3200" b="1" dirty="0"/>
          </a:p>
        </p:txBody>
      </p:sp>
    </p:spTree>
    <p:extLst>
      <p:ext uri="{BB962C8B-B14F-4D97-AF65-F5344CB8AC3E}">
        <p14:creationId xmlns:p14="http://schemas.microsoft.com/office/powerpoint/2010/main" val="2636870370"/>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1432</TotalTime>
  <Words>2090</Words>
  <Application>Microsoft Office PowerPoint</Application>
  <PresentationFormat>Widescreen</PresentationFormat>
  <Paragraphs>125</Paragraphs>
  <Slides>22</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Arial</vt:lpstr>
      <vt:lpstr>Calibri</vt:lpstr>
      <vt:lpstr>DejaVu Sans</vt:lpstr>
      <vt:lpstr>Symbol</vt:lpstr>
      <vt:lpstr>Wingdings</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Tamara Krstic</dc:creator>
  <dc:description/>
  <cp:lastModifiedBy>jvapa@libero.it</cp:lastModifiedBy>
  <cp:revision>60</cp:revision>
  <dcterms:created xsi:type="dcterms:W3CDTF">2021-02-02T10:15:04Z</dcterms:created>
  <dcterms:modified xsi:type="dcterms:W3CDTF">2025-01-14T09:24:25Z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Widescreen</vt:lpwstr>
  </property>
  <property fmtid="{D5CDD505-2E9C-101B-9397-08002B2CF9AE}" pid="3" name="Slides">
    <vt:i4>2</vt:i4>
  </property>
</Properties>
</file>