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24"/>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12192000" cy="6858000"/>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7" d="100"/>
          <a:sy n="97" d="100"/>
        </p:scale>
        <p:origin x="55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368675" cy="5048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402138" y="0"/>
            <a:ext cx="3368675" cy="504825"/>
          </a:xfrm>
          <a:prstGeom prst="rect">
            <a:avLst/>
          </a:prstGeom>
        </p:spPr>
        <p:txBody>
          <a:bodyPr vert="horz" lIns="91440" tIns="45720" rIns="91440" bIns="45720" rtlCol="0"/>
          <a:lstStyle>
            <a:lvl1pPr algn="r">
              <a:defRPr sz="1200"/>
            </a:lvl1pPr>
          </a:lstStyle>
          <a:p>
            <a:fld id="{10548E3E-E7BE-45B3-AB2B-8294EFFA378D}" type="datetimeFigureOut">
              <a:rPr lang="en-US" smtClean="0"/>
              <a:t>1/1/2025</a:t>
            </a:fld>
            <a:endParaRPr lang="en-US"/>
          </a:p>
        </p:txBody>
      </p:sp>
      <p:sp>
        <p:nvSpPr>
          <p:cNvPr id="4" name="Slide Image Placeholder 3"/>
          <p:cNvSpPr>
            <a:spLocks noGrp="1" noRot="1" noChangeAspect="1"/>
          </p:cNvSpPr>
          <p:nvPr>
            <p:ph type="sldImg" idx="2"/>
          </p:nvPr>
        </p:nvSpPr>
        <p:spPr>
          <a:xfrm>
            <a:off x="869950" y="1257300"/>
            <a:ext cx="6032500" cy="33940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77875" y="4840288"/>
            <a:ext cx="6216650" cy="39608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553575"/>
            <a:ext cx="3368675" cy="5048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402138" y="9553575"/>
            <a:ext cx="3368675" cy="504825"/>
          </a:xfrm>
          <a:prstGeom prst="rect">
            <a:avLst/>
          </a:prstGeom>
        </p:spPr>
        <p:txBody>
          <a:bodyPr vert="horz" lIns="91440" tIns="45720" rIns="91440" bIns="45720" rtlCol="0" anchor="b"/>
          <a:lstStyle>
            <a:lvl1pPr algn="r">
              <a:defRPr sz="1200"/>
            </a:lvl1pPr>
          </a:lstStyle>
          <a:p>
            <a:fld id="{09AEBECA-FED3-4A2C-91FF-FC0CB1DB7861}" type="slidenum">
              <a:rPr lang="en-US" smtClean="0"/>
              <a:t>‹#›</a:t>
            </a:fld>
            <a:endParaRPr lang="en-US"/>
          </a:p>
        </p:txBody>
      </p:sp>
    </p:spTree>
    <p:extLst>
      <p:ext uri="{BB962C8B-B14F-4D97-AF65-F5344CB8AC3E}">
        <p14:creationId xmlns:p14="http://schemas.microsoft.com/office/powerpoint/2010/main" val="14125940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D34C5B-883D-4B98-AA46-DA13AF698123}" type="slidenum">
              <a:rPr lang="en-US" smtClean="0"/>
              <a:t>21</a:t>
            </a:fld>
            <a:endParaRPr lang="en-US"/>
          </a:p>
        </p:txBody>
      </p:sp>
    </p:spTree>
    <p:extLst>
      <p:ext uri="{BB962C8B-B14F-4D97-AF65-F5344CB8AC3E}">
        <p14:creationId xmlns:p14="http://schemas.microsoft.com/office/powerpoint/2010/main" val="4100350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3" name="PlaceHolder 2"/>
          <p:cNvSpPr>
            <a:spLocks noGrp="1"/>
          </p:cNvSpPr>
          <p:nvPr>
            <p:ph type="subTitle"/>
          </p:nvPr>
        </p:nvSpPr>
        <p:spPr>
          <a:xfrm>
            <a:off x="609480" y="1604520"/>
            <a:ext cx="10972440" cy="3977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5"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7"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3200" b="0" strike="noStrike" spc="-1">
              <a:latin typeface="Arial"/>
            </a:endParaRPr>
          </a:p>
        </p:txBody>
      </p:sp>
      <p:sp>
        <p:nvSpPr>
          <p:cNvPr id="8"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609480" y="273600"/>
            <a:ext cx="10972440" cy="5307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12"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a:endParaRPr>
          </a:p>
        </p:txBody>
      </p:sp>
      <p:sp>
        <p:nvSpPr>
          <p:cNvPr id="13"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3200" b="0" strike="noStrike" spc="-1">
              <a:latin typeface="Arial"/>
            </a:endParaRPr>
          </a:p>
        </p:txBody>
      </p:sp>
      <p:sp>
        <p:nvSpPr>
          <p:cNvPr id="14"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16"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3200" b="0" strike="noStrike" spc="-1">
              <a:latin typeface="Arial"/>
            </a:endParaRPr>
          </a:p>
        </p:txBody>
      </p:sp>
      <p:sp>
        <p:nvSpPr>
          <p:cNvPr id="17"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a:endParaRPr>
          </a:p>
        </p:txBody>
      </p:sp>
      <p:sp>
        <p:nvSpPr>
          <p:cNvPr id="18"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20"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a:endParaRPr>
          </a:p>
        </p:txBody>
      </p:sp>
      <p:sp>
        <p:nvSpPr>
          <p:cNvPr id="21"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a:endParaRPr>
          </a:p>
        </p:txBody>
      </p:sp>
      <p:sp>
        <p:nvSpPr>
          <p:cNvPr id="22" name="PlaceHolder 4"/>
          <p:cNvSpPr>
            <a:spLocks noGrp="1"/>
          </p:cNvSpPr>
          <p:nvPr>
            <p:ph type="body"/>
          </p:nvPr>
        </p:nvSpPr>
        <p:spPr>
          <a:xfrm>
            <a:off x="609480" y="3682080"/>
            <a:ext cx="109724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24" name="PlaceHolder 2"/>
          <p:cNvSpPr>
            <a:spLocks noGrp="1"/>
          </p:cNvSpPr>
          <p:nvPr>
            <p:ph type="body"/>
          </p:nvPr>
        </p:nvSpPr>
        <p:spPr>
          <a:xfrm>
            <a:off x="609480" y="1604520"/>
            <a:ext cx="10972440" cy="1896840"/>
          </a:xfrm>
          <a:prstGeom prst="rect">
            <a:avLst/>
          </a:prstGeom>
        </p:spPr>
        <p:txBody>
          <a:bodyPr lIns="0" tIns="0" rIns="0" bIns="0">
            <a:normAutofit/>
          </a:bodyPr>
          <a:lstStyle/>
          <a:p>
            <a:endParaRPr lang="en-US" sz="3200" b="0" strike="noStrike" spc="-1">
              <a:latin typeface="Arial"/>
            </a:endParaRPr>
          </a:p>
        </p:txBody>
      </p:sp>
      <p:sp>
        <p:nvSpPr>
          <p:cNvPr id="25" name="PlaceHolder 3"/>
          <p:cNvSpPr>
            <a:spLocks noGrp="1"/>
          </p:cNvSpPr>
          <p:nvPr>
            <p:ph type="body"/>
          </p:nvPr>
        </p:nvSpPr>
        <p:spPr>
          <a:xfrm>
            <a:off x="609480" y="3682080"/>
            <a:ext cx="109724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27"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a:endParaRPr>
          </a:p>
        </p:txBody>
      </p:sp>
      <p:sp>
        <p:nvSpPr>
          <p:cNvPr id="28"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a:endParaRPr>
          </a:p>
        </p:txBody>
      </p:sp>
      <p:sp>
        <p:nvSpPr>
          <p:cNvPr id="29"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3200" b="0" strike="noStrike" spc="-1">
              <a:latin typeface="Arial"/>
            </a:endParaRPr>
          </a:p>
        </p:txBody>
      </p:sp>
      <p:sp>
        <p:nvSpPr>
          <p:cNvPr id="30" name="PlaceHolder 5"/>
          <p:cNvSpPr>
            <a:spLocks noGrp="1"/>
          </p:cNvSpPr>
          <p:nvPr>
            <p:ph type="body"/>
          </p:nvPr>
        </p:nvSpPr>
        <p:spPr>
          <a:xfrm>
            <a:off x="6231960" y="3682080"/>
            <a:ext cx="535428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32" name="PlaceHolder 2"/>
          <p:cNvSpPr>
            <a:spLocks noGrp="1"/>
          </p:cNvSpPr>
          <p:nvPr>
            <p:ph type="body"/>
          </p:nvPr>
        </p:nvSpPr>
        <p:spPr>
          <a:xfrm>
            <a:off x="609480" y="1604520"/>
            <a:ext cx="3533040" cy="1896840"/>
          </a:xfrm>
          <a:prstGeom prst="rect">
            <a:avLst/>
          </a:prstGeom>
        </p:spPr>
        <p:txBody>
          <a:bodyPr lIns="0" tIns="0" rIns="0" bIns="0">
            <a:normAutofit/>
          </a:bodyPr>
          <a:lstStyle/>
          <a:p>
            <a:endParaRPr lang="en-US" sz="3200" b="0" strike="noStrike" spc="-1">
              <a:latin typeface="Arial"/>
            </a:endParaRPr>
          </a:p>
        </p:txBody>
      </p:sp>
      <p:sp>
        <p:nvSpPr>
          <p:cNvPr id="33" name="PlaceHolder 3"/>
          <p:cNvSpPr>
            <a:spLocks noGrp="1"/>
          </p:cNvSpPr>
          <p:nvPr>
            <p:ph type="body"/>
          </p:nvPr>
        </p:nvSpPr>
        <p:spPr>
          <a:xfrm>
            <a:off x="4319640" y="1604520"/>
            <a:ext cx="3533040" cy="1896840"/>
          </a:xfrm>
          <a:prstGeom prst="rect">
            <a:avLst/>
          </a:prstGeom>
        </p:spPr>
        <p:txBody>
          <a:bodyPr lIns="0" tIns="0" rIns="0" bIns="0">
            <a:normAutofit/>
          </a:bodyPr>
          <a:lstStyle/>
          <a:p>
            <a:endParaRPr lang="en-US" sz="3200" b="0" strike="noStrike" spc="-1">
              <a:latin typeface="Arial"/>
            </a:endParaRPr>
          </a:p>
        </p:txBody>
      </p:sp>
      <p:sp>
        <p:nvSpPr>
          <p:cNvPr id="34" name="PlaceHolder 4"/>
          <p:cNvSpPr>
            <a:spLocks noGrp="1"/>
          </p:cNvSpPr>
          <p:nvPr>
            <p:ph type="body"/>
          </p:nvPr>
        </p:nvSpPr>
        <p:spPr>
          <a:xfrm>
            <a:off x="8029800" y="1604520"/>
            <a:ext cx="3533040" cy="1896840"/>
          </a:xfrm>
          <a:prstGeom prst="rect">
            <a:avLst/>
          </a:prstGeom>
        </p:spPr>
        <p:txBody>
          <a:bodyPr lIns="0" tIns="0" rIns="0" bIns="0">
            <a:normAutofit/>
          </a:bodyPr>
          <a:lstStyle/>
          <a:p>
            <a:endParaRPr lang="en-US" sz="3200" b="0" strike="noStrike" spc="-1">
              <a:latin typeface="Arial"/>
            </a:endParaRPr>
          </a:p>
        </p:txBody>
      </p:sp>
      <p:sp>
        <p:nvSpPr>
          <p:cNvPr id="35" name="PlaceHolder 5"/>
          <p:cNvSpPr>
            <a:spLocks noGrp="1"/>
          </p:cNvSpPr>
          <p:nvPr>
            <p:ph type="body"/>
          </p:nvPr>
        </p:nvSpPr>
        <p:spPr>
          <a:xfrm>
            <a:off x="609480" y="3682080"/>
            <a:ext cx="3533040" cy="1896840"/>
          </a:xfrm>
          <a:prstGeom prst="rect">
            <a:avLst/>
          </a:prstGeom>
        </p:spPr>
        <p:txBody>
          <a:bodyPr lIns="0" tIns="0" rIns="0" bIns="0">
            <a:normAutofit/>
          </a:bodyPr>
          <a:lstStyle/>
          <a:p>
            <a:endParaRPr lang="en-US" sz="3200" b="0" strike="noStrike" spc="-1">
              <a:latin typeface="Arial"/>
            </a:endParaRPr>
          </a:p>
        </p:txBody>
      </p:sp>
      <p:sp>
        <p:nvSpPr>
          <p:cNvPr id="36" name="PlaceHolder 6"/>
          <p:cNvSpPr>
            <a:spLocks noGrp="1"/>
          </p:cNvSpPr>
          <p:nvPr>
            <p:ph type="body"/>
          </p:nvPr>
        </p:nvSpPr>
        <p:spPr>
          <a:xfrm>
            <a:off x="4319640" y="3682080"/>
            <a:ext cx="3533040" cy="1896840"/>
          </a:xfrm>
          <a:prstGeom prst="rect">
            <a:avLst/>
          </a:prstGeom>
        </p:spPr>
        <p:txBody>
          <a:bodyPr lIns="0" tIns="0" rIns="0" bIns="0">
            <a:normAutofit/>
          </a:bodyPr>
          <a:lstStyle/>
          <a:p>
            <a:endParaRPr lang="en-US" sz="3200" b="0" strike="noStrike" spc="-1">
              <a:latin typeface="Arial"/>
            </a:endParaRPr>
          </a:p>
        </p:txBody>
      </p:sp>
      <p:sp>
        <p:nvSpPr>
          <p:cNvPr id="37" name="PlaceHolder 7"/>
          <p:cNvSpPr>
            <a:spLocks noGrp="1"/>
          </p:cNvSpPr>
          <p:nvPr>
            <p:ph type="body"/>
          </p:nvPr>
        </p:nvSpPr>
        <p:spPr>
          <a:xfrm>
            <a:off x="8029800" y="3682080"/>
            <a:ext cx="35330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41" name="PlaceHolder 2"/>
          <p:cNvSpPr>
            <a:spLocks noGrp="1"/>
          </p:cNvSpPr>
          <p:nvPr>
            <p:ph type="subTitle"/>
          </p:nvPr>
        </p:nvSpPr>
        <p:spPr>
          <a:xfrm>
            <a:off x="609480" y="1604520"/>
            <a:ext cx="10972440" cy="3977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43"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45"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3200" b="0" strike="noStrike" spc="-1">
              <a:latin typeface="Arial"/>
            </a:endParaRPr>
          </a:p>
        </p:txBody>
      </p:sp>
      <p:sp>
        <p:nvSpPr>
          <p:cNvPr id="46"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609480" y="273600"/>
            <a:ext cx="10972440" cy="5307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50"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a:endParaRPr>
          </a:p>
        </p:txBody>
      </p:sp>
      <p:sp>
        <p:nvSpPr>
          <p:cNvPr id="51"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3200" b="0" strike="noStrike" spc="-1">
              <a:latin typeface="Arial"/>
            </a:endParaRPr>
          </a:p>
        </p:txBody>
      </p:sp>
      <p:sp>
        <p:nvSpPr>
          <p:cNvPr id="52"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54"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3200" b="0" strike="noStrike" spc="-1">
              <a:latin typeface="Arial"/>
            </a:endParaRPr>
          </a:p>
        </p:txBody>
      </p:sp>
      <p:sp>
        <p:nvSpPr>
          <p:cNvPr id="55"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a:endParaRPr>
          </a:p>
        </p:txBody>
      </p:sp>
      <p:sp>
        <p:nvSpPr>
          <p:cNvPr id="56"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58"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a:endParaRPr>
          </a:p>
        </p:txBody>
      </p:sp>
      <p:sp>
        <p:nvSpPr>
          <p:cNvPr id="59"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a:endParaRPr>
          </a:p>
        </p:txBody>
      </p:sp>
      <p:sp>
        <p:nvSpPr>
          <p:cNvPr id="60" name="PlaceHolder 4"/>
          <p:cNvSpPr>
            <a:spLocks noGrp="1"/>
          </p:cNvSpPr>
          <p:nvPr>
            <p:ph type="body"/>
          </p:nvPr>
        </p:nvSpPr>
        <p:spPr>
          <a:xfrm>
            <a:off x="609480" y="3682080"/>
            <a:ext cx="109724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62" name="PlaceHolder 2"/>
          <p:cNvSpPr>
            <a:spLocks noGrp="1"/>
          </p:cNvSpPr>
          <p:nvPr>
            <p:ph type="body"/>
          </p:nvPr>
        </p:nvSpPr>
        <p:spPr>
          <a:xfrm>
            <a:off x="609480" y="1604520"/>
            <a:ext cx="10972440" cy="1896840"/>
          </a:xfrm>
          <a:prstGeom prst="rect">
            <a:avLst/>
          </a:prstGeom>
        </p:spPr>
        <p:txBody>
          <a:bodyPr lIns="0" tIns="0" rIns="0" bIns="0">
            <a:normAutofit/>
          </a:bodyPr>
          <a:lstStyle/>
          <a:p>
            <a:endParaRPr lang="en-US" sz="3200" b="0" strike="noStrike" spc="-1">
              <a:latin typeface="Arial"/>
            </a:endParaRPr>
          </a:p>
        </p:txBody>
      </p:sp>
      <p:sp>
        <p:nvSpPr>
          <p:cNvPr id="63" name="PlaceHolder 3"/>
          <p:cNvSpPr>
            <a:spLocks noGrp="1"/>
          </p:cNvSpPr>
          <p:nvPr>
            <p:ph type="body"/>
          </p:nvPr>
        </p:nvSpPr>
        <p:spPr>
          <a:xfrm>
            <a:off x="609480" y="3682080"/>
            <a:ext cx="109724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65"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a:endParaRPr>
          </a:p>
        </p:txBody>
      </p:sp>
      <p:sp>
        <p:nvSpPr>
          <p:cNvPr id="66"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a:endParaRPr>
          </a:p>
        </p:txBody>
      </p:sp>
      <p:sp>
        <p:nvSpPr>
          <p:cNvPr id="67"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3200" b="0" strike="noStrike" spc="-1">
              <a:latin typeface="Arial"/>
            </a:endParaRPr>
          </a:p>
        </p:txBody>
      </p:sp>
      <p:sp>
        <p:nvSpPr>
          <p:cNvPr id="68" name="PlaceHolder 5"/>
          <p:cNvSpPr>
            <a:spLocks noGrp="1"/>
          </p:cNvSpPr>
          <p:nvPr>
            <p:ph type="body"/>
          </p:nvPr>
        </p:nvSpPr>
        <p:spPr>
          <a:xfrm>
            <a:off x="6231960" y="3682080"/>
            <a:ext cx="535428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70" name="PlaceHolder 2"/>
          <p:cNvSpPr>
            <a:spLocks noGrp="1"/>
          </p:cNvSpPr>
          <p:nvPr>
            <p:ph type="body"/>
          </p:nvPr>
        </p:nvSpPr>
        <p:spPr>
          <a:xfrm>
            <a:off x="609480" y="1604520"/>
            <a:ext cx="3533040" cy="1896840"/>
          </a:xfrm>
          <a:prstGeom prst="rect">
            <a:avLst/>
          </a:prstGeom>
        </p:spPr>
        <p:txBody>
          <a:bodyPr lIns="0" tIns="0" rIns="0" bIns="0">
            <a:normAutofit/>
          </a:bodyPr>
          <a:lstStyle/>
          <a:p>
            <a:endParaRPr lang="en-US" sz="3200" b="0" strike="noStrike" spc="-1">
              <a:latin typeface="Arial"/>
            </a:endParaRPr>
          </a:p>
        </p:txBody>
      </p:sp>
      <p:sp>
        <p:nvSpPr>
          <p:cNvPr id="71" name="PlaceHolder 3"/>
          <p:cNvSpPr>
            <a:spLocks noGrp="1"/>
          </p:cNvSpPr>
          <p:nvPr>
            <p:ph type="body"/>
          </p:nvPr>
        </p:nvSpPr>
        <p:spPr>
          <a:xfrm>
            <a:off x="4319640" y="1604520"/>
            <a:ext cx="3533040" cy="1896840"/>
          </a:xfrm>
          <a:prstGeom prst="rect">
            <a:avLst/>
          </a:prstGeom>
        </p:spPr>
        <p:txBody>
          <a:bodyPr lIns="0" tIns="0" rIns="0" bIns="0">
            <a:normAutofit/>
          </a:bodyPr>
          <a:lstStyle/>
          <a:p>
            <a:endParaRPr lang="en-US" sz="3200" b="0" strike="noStrike" spc="-1">
              <a:latin typeface="Arial"/>
            </a:endParaRPr>
          </a:p>
        </p:txBody>
      </p:sp>
      <p:sp>
        <p:nvSpPr>
          <p:cNvPr id="72" name="PlaceHolder 4"/>
          <p:cNvSpPr>
            <a:spLocks noGrp="1"/>
          </p:cNvSpPr>
          <p:nvPr>
            <p:ph type="body"/>
          </p:nvPr>
        </p:nvSpPr>
        <p:spPr>
          <a:xfrm>
            <a:off x="8029800" y="1604520"/>
            <a:ext cx="3533040" cy="1896840"/>
          </a:xfrm>
          <a:prstGeom prst="rect">
            <a:avLst/>
          </a:prstGeom>
        </p:spPr>
        <p:txBody>
          <a:bodyPr lIns="0" tIns="0" rIns="0" bIns="0">
            <a:normAutofit/>
          </a:bodyPr>
          <a:lstStyle/>
          <a:p>
            <a:endParaRPr lang="en-US" sz="3200" b="0" strike="noStrike" spc="-1">
              <a:latin typeface="Arial"/>
            </a:endParaRPr>
          </a:p>
        </p:txBody>
      </p:sp>
      <p:sp>
        <p:nvSpPr>
          <p:cNvPr id="73" name="PlaceHolder 5"/>
          <p:cNvSpPr>
            <a:spLocks noGrp="1"/>
          </p:cNvSpPr>
          <p:nvPr>
            <p:ph type="body"/>
          </p:nvPr>
        </p:nvSpPr>
        <p:spPr>
          <a:xfrm>
            <a:off x="609480" y="3682080"/>
            <a:ext cx="3533040" cy="1896840"/>
          </a:xfrm>
          <a:prstGeom prst="rect">
            <a:avLst/>
          </a:prstGeom>
        </p:spPr>
        <p:txBody>
          <a:bodyPr lIns="0" tIns="0" rIns="0" bIns="0">
            <a:normAutofit/>
          </a:bodyPr>
          <a:lstStyle/>
          <a:p>
            <a:endParaRPr lang="en-US" sz="3200" b="0" strike="noStrike" spc="-1">
              <a:latin typeface="Arial"/>
            </a:endParaRPr>
          </a:p>
        </p:txBody>
      </p:sp>
      <p:sp>
        <p:nvSpPr>
          <p:cNvPr id="74" name="PlaceHolder 6"/>
          <p:cNvSpPr>
            <a:spLocks noGrp="1"/>
          </p:cNvSpPr>
          <p:nvPr>
            <p:ph type="body"/>
          </p:nvPr>
        </p:nvSpPr>
        <p:spPr>
          <a:xfrm>
            <a:off x="4319640" y="3682080"/>
            <a:ext cx="3533040" cy="1896840"/>
          </a:xfrm>
          <a:prstGeom prst="rect">
            <a:avLst/>
          </a:prstGeom>
        </p:spPr>
        <p:txBody>
          <a:bodyPr lIns="0" tIns="0" rIns="0" bIns="0">
            <a:normAutofit/>
          </a:bodyPr>
          <a:lstStyle/>
          <a:p>
            <a:endParaRPr lang="en-US" sz="3200" b="0" strike="noStrike" spc="-1">
              <a:latin typeface="Arial"/>
            </a:endParaRPr>
          </a:p>
        </p:txBody>
      </p:sp>
      <p:sp>
        <p:nvSpPr>
          <p:cNvPr id="75" name="PlaceHolder 7"/>
          <p:cNvSpPr>
            <a:spLocks noGrp="1"/>
          </p:cNvSpPr>
          <p:nvPr>
            <p:ph type="body"/>
          </p:nvPr>
        </p:nvSpPr>
        <p:spPr>
          <a:xfrm>
            <a:off x="8029800" y="3682080"/>
            <a:ext cx="35330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3" name="PlaceHolder 2"/>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39" name="PlaceHolder 2"/>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Picture 4"/>
          <p:cNvPicPr/>
          <p:nvPr/>
        </p:nvPicPr>
        <p:blipFill>
          <a:blip r:embed="rId2"/>
          <a:stretch/>
        </p:blipFill>
        <p:spPr>
          <a:xfrm>
            <a:off x="3960" y="0"/>
            <a:ext cx="12181320" cy="685512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1"/>
          <p:cNvPicPr/>
          <p:nvPr/>
        </p:nvPicPr>
        <p:blipFill>
          <a:blip r:embed="rId2"/>
          <a:stretch/>
        </p:blipFill>
        <p:spPr>
          <a:xfrm>
            <a:off x="1080" y="0"/>
            <a:ext cx="12187080" cy="6855120"/>
          </a:xfrm>
          <a:prstGeom prst="rect">
            <a:avLst/>
          </a:prstGeom>
          <a:ln w="0">
            <a:noFill/>
          </a:ln>
        </p:spPr>
      </p:pic>
      <p:sp>
        <p:nvSpPr>
          <p:cNvPr id="78" name="CustomShape 1"/>
          <p:cNvSpPr/>
          <p:nvPr/>
        </p:nvSpPr>
        <p:spPr>
          <a:xfrm>
            <a:off x="609480" y="1856880"/>
            <a:ext cx="1096992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endParaRPr lang="en-US" sz="1800" b="0" strike="noStrike" spc="-1">
              <a:latin typeface="Arial"/>
            </a:endParaRPr>
          </a:p>
          <a:p>
            <a:pPr>
              <a:lnSpc>
                <a:spcPct val="90000"/>
              </a:lnSpc>
              <a:spcBef>
                <a:spcPts val="1001"/>
              </a:spcBef>
              <a:tabLst>
                <a:tab pos="0" algn="l"/>
              </a:tabLst>
            </a:pPr>
            <a:endParaRPr lang="en-US" sz="1800" b="0" strike="noStrike" spc="-1">
              <a:latin typeface="Arial"/>
            </a:endParaRPr>
          </a:p>
          <a:p>
            <a:pPr algn="ctr">
              <a:lnSpc>
                <a:spcPct val="90000"/>
              </a:lnSpc>
              <a:spcBef>
                <a:spcPts val="1001"/>
              </a:spcBef>
              <a:tabLst>
                <a:tab pos="0" algn="l"/>
              </a:tabLst>
            </a:pPr>
            <a:r>
              <a:rPr lang="sr-Latn-RS" sz="2800" b="1" strike="noStrike" spc="-1">
                <a:solidFill>
                  <a:srgbClr val="000000"/>
                </a:solidFill>
                <a:latin typeface="Arial"/>
                <a:ea typeface="DejaVu Sans"/>
              </a:rPr>
              <a:t>HARMONIZACIJA SRPSKOG ZAKONODAVSTVA SA PRAVNIM TEKOVINAMA EU U OBLASTI ZAŠTITE ŽIVOTNE SREDINE</a:t>
            </a:r>
            <a:endParaRPr lang="en-US" sz="2800" b="0" strike="noStrike" spc="-1">
              <a:latin typeface="Arial"/>
            </a:endParaRPr>
          </a:p>
          <a:p>
            <a:pPr algn="ctr">
              <a:lnSpc>
                <a:spcPct val="90000"/>
              </a:lnSpc>
              <a:spcBef>
                <a:spcPts val="1001"/>
              </a:spcBef>
              <a:tabLst>
                <a:tab pos="0" algn="l"/>
              </a:tabLst>
            </a:pPr>
            <a:r>
              <a:rPr lang="sr-Latn-RS" sz="2800" b="1" strike="noStrike" spc="-1">
                <a:solidFill>
                  <a:srgbClr val="000000"/>
                </a:solidFill>
                <a:latin typeface="Arial"/>
                <a:ea typeface="DejaVu Sans"/>
              </a:rPr>
              <a:t>Prof. dr Vladimir Medović</a:t>
            </a:r>
            <a:endParaRPr lang="en-US" sz="28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 name="Picture 1_0"/>
          <p:cNvPicPr/>
          <p:nvPr/>
        </p:nvPicPr>
        <p:blipFill>
          <a:blip r:embed="rId2"/>
          <a:stretch/>
        </p:blipFill>
        <p:spPr>
          <a:xfrm>
            <a:off x="1080" y="0"/>
            <a:ext cx="12187080" cy="6855120"/>
          </a:xfrm>
          <a:prstGeom prst="rect">
            <a:avLst/>
          </a:prstGeom>
          <a:ln w="0">
            <a:noFill/>
          </a:ln>
        </p:spPr>
      </p:pic>
      <p:sp>
        <p:nvSpPr>
          <p:cNvPr id="80" name="CustomShape 1"/>
          <p:cNvSpPr/>
          <p:nvPr/>
        </p:nvSpPr>
        <p:spPr>
          <a:xfrm>
            <a:off x="609480" y="1856880"/>
            <a:ext cx="1096992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endParaRPr lang="en-US" sz="1800" b="0" strike="noStrike" spc="-1">
              <a:latin typeface="Arial"/>
            </a:endParaRPr>
          </a:p>
          <a:p>
            <a:pPr>
              <a:lnSpc>
                <a:spcPct val="100000"/>
              </a:lnSpc>
              <a:tabLst>
                <a:tab pos="0" algn="l"/>
              </a:tabLst>
            </a:pPr>
            <a:r>
              <a:rPr lang="sr-Latn-CS" sz="2600" b="1" strike="noStrike" spc="-1">
                <a:solidFill>
                  <a:srgbClr val="000000"/>
                </a:solidFill>
                <a:latin typeface="Arial"/>
                <a:ea typeface="DejaVu Sans"/>
              </a:rPr>
              <a:t>SRBIJA U PROCESU STABILIZACIJE I PRIDRUŽIVANJA</a:t>
            </a:r>
            <a:endParaRPr lang="en-US" sz="2600" b="0" strike="noStrike" spc="-1">
              <a:latin typeface="Arial"/>
            </a:endParaRPr>
          </a:p>
          <a:p>
            <a:pPr>
              <a:lnSpc>
                <a:spcPct val="100000"/>
              </a:lnSpc>
              <a:tabLst>
                <a:tab pos="0" algn="l"/>
              </a:tabLst>
            </a:pPr>
            <a:endParaRPr lang="en-US" sz="2600" b="0" strike="noStrike" spc="-1">
              <a:latin typeface="Arial"/>
            </a:endParaRPr>
          </a:p>
          <a:p>
            <a:pPr>
              <a:lnSpc>
                <a:spcPct val="100000"/>
              </a:lnSpc>
              <a:tabLst>
                <a:tab pos="0" algn="l"/>
              </a:tabLst>
            </a:pPr>
            <a:r>
              <a:rPr lang="sr-Latn-CS" sz="2400" b="0" strike="noStrike" spc="-1">
                <a:solidFill>
                  <a:srgbClr val="000000"/>
                </a:solidFill>
                <a:latin typeface="Arial"/>
                <a:ea typeface="DejaVu Sans"/>
              </a:rPr>
              <a:t>SRJ učesnik PSP-a od novembra 2000.</a:t>
            </a:r>
            <a:endParaRPr lang="en-US" sz="2400" b="0" strike="noStrike" spc="-1">
              <a:latin typeface="Arial"/>
            </a:endParaRPr>
          </a:p>
          <a:p>
            <a:pPr>
              <a:lnSpc>
                <a:spcPct val="100000"/>
              </a:lnSpc>
              <a:tabLst>
                <a:tab pos="0" algn="l"/>
              </a:tabLst>
            </a:pPr>
            <a:r>
              <a:rPr lang="sr-Latn-CS" sz="2400" b="0" strike="noStrike" spc="-1">
                <a:solidFill>
                  <a:srgbClr val="000000"/>
                </a:solidFill>
                <a:latin typeface="Arial"/>
                <a:ea typeface="DejaVu Sans"/>
              </a:rPr>
              <a:t>4. februara 2003. osnovana državna zajednica Srbija i Crna Gora.</a:t>
            </a:r>
            <a:endParaRPr lang="en-US" sz="2400" b="0" strike="noStrike" spc="-1">
              <a:latin typeface="Arial"/>
            </a:endParaRPr>
          </a:p>
          <a:p>
            <a:pPr>
              <a:lnSpc>
                <a:spcPct val="100000"/>
              </a:lnSpc>
              <a:tabLst>
                <a:tab pos="0" algn="l"/>
              </a:tabLst>
            </a:pPr>
            <a:r>
              <a:rPr lang="sr-Latn-CS" sz="2400" b="0" strike="noStrike" spc="-1">
                <a:solidFill>
                  <a:srgbClr val="000000"/>
                </a:solidFill>
                <a:latin typeface="Arial"/>
                <a:ea typeface="DejaVu Sans"/>
              </a:rPr>
              <a:t>Pregovori o potpisivanju SSP-a zap</a:t>
            </a:r>
            <a:r>
              <a:rPr lang="en-US" sz="2400" b="0" strike="noStrike" spc="-1">
                <a:solidFill>
                  <a:srgbClr val="000000"/>
                </a:solidFill>
                <a:latin typeface="Arial"/>
                <a:ea typeface="DejaVu Sans"/>
              </a:rPr>
              <a:t>o</a:t>
            </a:r>
            <a:r>
              <a:rPr lang="sr-Latn-CS" sz="2400" b="0" strike="noStrike" spc="-1">
                <a:solidFill>
                  <a:srgbClr val="000000"/>
                </a:solidFill>
                <a:latin typeface="Arial"/>
                <a:ea typeface="DejaVu Sans"/>
              </a:rPr>
              <a:t>četi oktobra 2005. - dvostruki kolosek</a:t>
            </a:r>
            <a:endParaRPr lang="en-US" sz="2400" b="0" strike="noStrike" spc="-1">
              <a:latin typeface="Arial"/>
            </a:endParaRPr>
          </a:p>
          <a:p>
            <a:pPr>
              <a:lnSpc>
                <a:spcPct val="100000"/>
              </a:lnSpc>
              <a:tabLst>
                <a:tab pos="0" algn="l"/>
              </a:tabLst>
            </a:pPr>
            <a:r>
              <a:rPr lang="sr-Latn-CS" sz="2400" b="0" strike="noStrike" spc="-1">
                <a:solidFill>
                  <a:srgbClr val="000000"/>
                </a:solidFill>
                <a:latin typeface="Arial"/>
                <a:ea typeface="DejaVu Sans"/>
              </a:rPr>
              <a:t>Maj 2006. suspendovanji pregovori sa Srbijom o SSP zbog nesaradnje sa Haškim tribunalom.</a:t>
            </a:r>
            <a:endParaRPr lang="en-US" sz="2400" b="0" strike="noStrike" spc="-1">
              <a:latin typeface="Arial"/>
            </a:endParaRPr>
          </a:p>
          <a:p>
            <a:pPr>
              <a:lnSpc>
                <a:spcPct val="100000"/>
              </a:lnSpc>
              <a:tabLst>
                <a:tab pos="0" algn="l"/>
              </a:tabLst>
            </a:pPr>
            <a:r>
              <a:rPr lang="sr-Latn-CS" sz="2400" b="0" strike="noStrike" spc="-1">
                <a:solidFill>
                  <a:srgbClr val="000000"/>
                </a:solidFill>
                <a:latin typeface="Arial"/>
                <a:ea typeface="DejaVu Sans"/>
              </a:rPr>
              <a:t>Jun 2006. Crna Gora proglasila nezavisnost.</a:t>
            </a:r>
            <a:endParaRPr lang="en-US" sz="2400" b="0" strike="noStrike" spc="-1">
              <a:latin typeface="Arial"/>
            </a:endParaRPr>
          </a:p>
          <a:p>
            <a:pPr>
              <a:lnSpc>
                <a:spcPct val="100000"/>
              </a:lnSpc>
              <a:tabLst>
                <a:tab pos="0" algn="l"/>
              </a:tabLst>
            </a:pPr>
            <a:r>
              <a:rPr lang="sr-Latn-CS" sz="2400" b="0" strike="noStrike" spc="-1">
                <a:solidFill>
                  <a:srgbClr val="000000"/>
                </a:solidFill>
                <a:latin typeface="Arial"/>
                <a:ea typeface="DejaVu Sans"/>
              </a:rPr>
              <a:t>Pregovori o SSP-u nastavljeni u junu 2007.</a:t>
            </a:r>
            <a:endParaRPr lang="en-US" sz="2400" b="0" strike="noStrike" spc="-1">
              <a:latin typeface="Arial"/>
            </a:endParaRPr>
          </a:p>
          <a:p>
            <a:pPr>
              <a:lnSpc>
                <a:spcPct val="100000"/>
              </a:lnSpc>
              <a:tabLst>
                <a:tab pos="0" algn="l"/>
              </a:tabLst>
            </a:pPr>
            <a:r>
              <a:rPr lang="en-US" sz="2400" b="0" strike="noStrike" spc="-1">
                <a:solidFill>
                  <a:srgbClr val="000000"/>
                </a:solidFill>
                <a:latin typeface="Arial"/>
                <a:ea typeface="DejaVu Sans"/>
              </a:rPr>
              <a:t>29. april 2008. potpisan SSP.</a:t>
            </a:r>
            <a:endParaRPr lang="en-US" sz="2400" b="0" strike="noStrike" spc="-1">
              <a:latin typeface="Arial"/>
            </a:endParaRPr>
          </a:p>
          <a:p>
            <a:pPr>
              <a:lnSpc>
                <a:spcPct val="90000"/>
              </a:lnSpc>
              <a:spcBef>
                <a:spcPts val="1001"/>
              </a:spcBef>
              <a:tabLst>
                <a:tab pos="0" algn="l"/>
              </a:tabLst>
            </a:pPr>
            <a:endParaRPr lang="en-US" sz="24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icture 1_1"/>
          <p:cNvPicPr/>
          <p:nvPr/>
        </p:nvPicPr>
        <p:blipFill>
          <a:blip r:embed="rId2"/>
          <a:stretch/>
        </p:blipFill>
        <p:spPr>
          <a:xfrm>
            <a:off x="1080" y="0"/>
            <a:ext cx="12187080" cy="6855120"/>
          </a:xfrm>
          <a:prstGeom prst="rect">
            <a:avLst/>
          </a:prstGeom>
          <a:ln w="0">
            <a:noFill/>
          </a:ln>
        </p:spPr>
      </p:pic>
      <p:sp>
        <p:nvSpPr>
          <p:cNvPr id="82" name="CustomShape 1"/>
          <p:cNvSpPr/>
          <p:nvPr/>
        </p:nvSpPr>
        <p:spPr>
          <a:xfrm>
            <a:off x="609480" y="1856880"/>
            <a:ext cx="1096992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endParaRPr lang="en-US" sz="1800" b="0" strike="noStrike" spc="-1">
              <a:latin typeface="Arial"/>
            </a:endParaRPr>
          </a:p>
          <a:p>
            <a:pPr>
              <a:lnSpc>
                <a:spcPct val="100000"/>
              </a:lnSpc>
              <a:tabLst>
                <a:tab pos="0" algn="l"/>
              </a:tabLst>
            </a:pPr>
            <a:r>
              <a:rPr lang="sr-Latn-CS" sz="2600" b="1" strike="noStrike" spc="-1">
                <a:solidFill>
                  <a:srgbClr val="000000"/>
                </a:solidFill>
                <a:latin typeface="Arial"/>
                <a:ea typeface="DejaVu Sans"/>
              </a:rPr>
              <a:t>SPORAZUMI O PRIDRUŽIVANJU U PRAVU EU</a:t>
            </a:r>
            <a:endParaRPr lang="en-US" sz="2600" b="0" strike="noStrike" spc="-1">
              <a:latin typeface="Arial"/>
            </a:endParaRPr>
          </a:p>
          <a:p>
            <a:pPr>
              <a:lnSpc>
                <a:spcPct val="100000"/>
              </a:lnSpc>
              <a:tabLst>
                <a:tab pos="0" algn="l"/>
              </a:tabLst>
            </a:pPr>
            <a:endParaRPr lang="en-US" sz="2600" b="0" strike="noStrike" spc="-1">
              <a:latin typeface="Arial"/>
            </a:endParaRPr>
          </a:p>
          <a:p>
            <a:pPr>
              <a:lnSpc>
                <a:spcPct val="100000"/>
              </a:lnSpc>
              <a:tabLst>
                <a:tab pos="0" algn="l"/>
              </a:tabLst>
            </a:pPr>
            <a:r>
              <a:rPr lang="sr-Latn-CS" sz="2400" b="0" strike="noStrike" spc="-1">
                <a:solidFill>
                  <a:srgbClr val="000000"/>
                </a:solidFill>
                <a:latin typeface="Arial"/>
                <a:ea typeface="DejaVu Sans"/>
              </a:rPr>
              <a:t>Sporazumi o pridruživanju predviđaju uzajamna prava i obaveze, zajedničke poduhvate i posebne procedure.</a:t>
            </a:r>
            <a:endParaRPr lang="en-US" sz="2400" b="0" strike="noStrike" spc="-1">
              <a:latin typeface="Arial"/>
            </a:endParaRPr>
          </a:p>
          <a:p>
            <a:pPr>
              <a:lnSpc>
                <a:spcPct val="100000"/>
              </a:lnSpc>
              <a:tabLst>
                <a:tab pos="0" algn="l"/>
              </a:tabLst>
            </a:pPr>
            <a:r>
              <a:rPr lang="sr-Latn-CS" sz="2400" b="0" strike="noStrike" spc="-1">
                <a:solidFill>
                  <a:srgbClr val="000000"/>
                </a:solidFill>
                <a:latin typeface="Arial"/>
                <a:ea typeface="DejaVu Sans"/>
              </a:rPr>
              <a:t>Stvaraju posebne, privilegovane veze između EU i trećih zemalja koje moraju, barem u određenom obimu, da u uzmu učešća u sistemu EU.</a:t>
            </a:r>
            <a:endParaRPr lang="en-US" sz="2400" b="0" strike="noStrike" spc="-1">
              <a:latin typeface="Arial"/>
            </a:endParaRPr>
          </a:p>
          <a:p>
            <a:pPr>
              <a:lnSpc>
                <a:spcPct val="100000"/>
              </a:lnSpc>
              <a:tabLst>
                <a:tab pos="0" algn="l"/>
              </a:tabLst>
            </a:pPr>
            <a:r>
              <a:rPr lang="sr-Latn-CS" sz="2400" b="0" strike="noStrike" spc="-1">
                <a:solidFill>
                  <a:srgbClr val="000000"/>
                </a:solidFill>
                <a:latin typeface="Arial"/>
                <a:ea typeface="DejaVu Sans"/>
              </a:rPr>
              <a:t>Treća zemlja ne postaje deo institucionalne strukure EU, niti stiče poseban status u okviru EU.</a:t>
            </a:r>
            <a:endParaRPr lang="en-US" sz="2400" b="0" strike="noStrike" spc="-1">
              <a:latin typeface="Arial"/>
            </a:endParaRPr>
          </a:p>
          <a:p>
            <a:pPr>
              <a:lnSpc>
                <a:spcPct val="100000"/>
              </a:lnSpc>
              <a:tabLst>
                <a:tab pos="0" algn="l"/>
              </a:tabLst>
            </a:pPr>
            <a:r>
              <a:rPr lang="sr-Latn-CS" sz="2400" b="0" strike="noStrike" spc="-1">
                <a:solidFill>
                  <a:srgbClr val="000000"/>
                </a:solidFill>
                <a:latin typeface="Arial"/>
                <a:ea typeface="DejaVu Sans"/>
              </a:rPr>
              <a:t>Međunarodni sporazum</a:t>
            </a:r>
            <a:r>
              <a:rPr lang="en-US" sz="2400" b="0" strike="noStrike" spc="-1">
                <a:solidFill>
                  <a:srgbClr val="000000"/>
                </a:solidFill>
                <a:latin typeface="Arial"/>
                <a:ea typeface="DejaVu Sans"/>
              </a:rPr>
              <a:t>:</a:t>
            </a:r>
            <a:r>
              <a:rPr lang="sr-Latn-CS" sz="2400" b="0" strike="noStrike" spc="-1">
                <a:solidFill>
                  <a:srgbClr val="000000"/>
                </a:solidFill>
                <a:latin typeface="Arial"/>
                <a:ea typeface="DejaVu Sans"/>
              </a:rPr>
              <a:t>  zaključuje </a:t>
            </a:r>
            <a:r>
              <a:rPr lang="en-US" sz="2400" b="0" strike="noStrike" spc="-1">
                <a:solidFill>
                  <a:srgbClr val="000000"/>
                </a:solidFill>
                <a:latin typeface="Arial"/>
                <a:ea typeface="DejaVu Sans"/>
              </a:rPr>
              <a:t>se </a:t>
            </a:r>
            <a:r>
              <a:rPr lang="sr-Latn-CS" sz="2400" b="0" strike="noStrike" spc="-1">
                <a:solidFill>
                  <a:srgbClr val="000000"/>
                </a:solidFill>
                <a:latin typeface="Arial"/>
                <a:ea typeface="DejaVu Sans"/>
              </a:rPr>
              <a:t>i proizvodi pravno dejstvo po pravilima međunarodnog prava.</a:t>
            </a:r>
            <a:endParaRPr lang="en-US" sz="2400" b="0" strike="noStrike" spc="-1">
              <a:latin typeface="Arial"/>
            </a:endParaRPr>
          </a:p>
          <a:p>
            <a:pPr>
              <a:lnSpc>
                <a:spcPct val="90000"/>
              </a:lnSpc>
              <a:spcBef>
                <a:spcPts val="1001"/>
              </a:spcBef>
              <a:tabLst>
                <a:tab pos="0" algn="l"/>
              </a:tabLst>
            </a:pPr>
            <a:endParaRPr lang="en-US" sz="24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Picture 1_2"/>
          <p:cNvPicPr/>
          <p:nvPr/>
        </p:nvPicPr>
        <p:blipFill>
          <a:blip r:embed="rId2"/>
          <a:stretch/>
        </p:blipFill>
        <p:spPr>
          <a:xfrm>
            <a:off x="1080" y="0"/>
            <a:ext cx="12187080" cy="6855120"/>
          </a:xfrm>
          <a:prstGeom prst="rect">
            <a:avLst/>
          </a:prstGeom>
          <a:ln w="0">
            <a:noFill/>
          </a:ln>
        </p:spPr>
      </p:pic>
      <p:sp>
        <p:nvSpPr>
          <p:cNvPr id="84" name="CustomShape 1"/>
          <p:cNvSpPr/>
          <p:nvPr/>
        </p:nvSpPr>
        <p:spPr>
          <a:xfrm>
            <a:off x="609480" y="1856880"/>
            <a:ext cx="1096992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100000"/>
              </a:lnSpc>
              <a:tabLst>
                <a:tab pos="0" algn="l"/>
              </a:tabLst>
            </a:pPr>
            <a:r>
              <a:rPr lang="sr-Latn-CS" sz="2600" b="1" strike="noStrike" spc="-1">
                <a:solidFill>
                  <a:srgbClr val="000000"/>
                </a:solidFill>
                <a:latin typeface="Arial"/>
                <a:ea typeface="DejaVu Sans"/>
              </a:rPr>
              <a:t>PREDMET SSP</a:t>
            </a:r>
            <a:endParaRPr lang="en-US" sz="2600" b="0" strike="noStrike" spc="-1">
              <a:latin typeface="Arial"/>
            </a:endParaRPr>
          </a:p>
          <a:p>
            <a:pPr>
              <a:lnSpc>
                <a:spcPct val="100000"/>
              </a:lnSpc>
              <a:tabLst>
                <a:tab pos="0" algn="l"/>
              </a:tabLst>
            </a:pPr>
            <a:r>
              <a:rPr lang="sr-Latn-CS" sz="2600" b="0" strike="noStrike" spc="-1">
                <a:solidFill>
                  <a:srgbClr val="000000"/>
                </a:solidFill>
                <a:latin typeface="Arial"/>
                <a:ea typeface="DejaVu Sans"/>
              </a:rPr>
              <a:t>Politički dijalog, regionalna saradnja, stvaranje zone slobodne trgovine, harmonizacija prava sa pravnim tekovinama EU, saradnja između Srbije i EU.</a:t>
            </a:r>
            <a:endParaRPr lang="en-US" sz="2600" b="0" strike="noStrike" spc="-1">
              <a:latin typeface="Arial"/>
            </a:endParaRPr>
          </a:p>
          <a:p>
            <a:pPr>
              <a:lnSpc>
                <a:spcPct val="100000"/>
              </a:lnSpc>
              <a:tabLst>
                <a:tab pos="0" algn="l"/>
              </a:tabLst>
            </a:pPr>
            <a:r>
              <a:rPr lang="sr-Latn-CS" sz="2600" b="1" strike="noStrike" spc="-1">
                <a:solidFill>
                  <a:srgbClr val="000000"/>
                </a:solidFill>
                <a:latin typeface="Arial"/>
                <a:ea typeface="DejaVu Sans"/>
              </a:rPr>
              <a:t>Bitni elementi SSP:</a:t>
            </a:r>
            <a:r>
              <a:rPr lang="sr-Latn-CS" sz="2600" b="0" strike="noStrike" spc="-1">
                <a:solidFill>
                  <a:srgbClr val="000000"/>
                </a:solidFill>
                <a:latin typeface="Arial"/>
                <a:ea typeface="DejaVu Sans"/>
              </a:rPr>
              <a:t> vladavina prava, poštovanje demokratskih načela i ljudskih prava, načela tržišne ekonomije, poštovanje međunarodnog prava.</a:t>
            </a:r>
            <a:r>
              <a:rPr lang="en-US" sz="2600" b="0" strike="noStrike" spc="-1">
                <a:solidFill>
                  <a:srgbClr val="000000"/>
                </a:solidFill>
                <a:latin typeface="Arial"/>
                <a:ea typeface="DejaVu Sans"/>
              </a:rPr>
              <a:t> </a:t>
            </a:r>
            <a:endParaRPr lang="en-US" sz="2600" b="0" strike="noStrike" spc="-1">
              <a:latin typeface="Arial"/>
            </a:endParaRPr>
          </a:p>
          <a:p>
            <a:pPr>
              <a:lnSpc>
                <a:spcPct val="100000"/>
              </a:lnSpc>
              <a:tabLst>
                <a:tab pos="0" algn="l"/>
              </a:tabLst>
            </a:pPr>
            <a:r>
              <a:rPr lang="sr-Latn-CS" sz="2600" b="1" strike="noStrike" spc="-1">
                <a:solidFill>
                  <a:srgbClr val="000000"/>
                </a:solidFill>
                <a:latin typeface="Arial"/>
                <a:ea typeface="DejaVu Sans"/>
              </a:rPr>
              <a:t>Suštinski elementi PSP:</a:t>
            </a:r>
            <a:r>
              <a:rPr lang="sr-Latn-CS" sz="2600" b="0" strike="noStrike" spc="-1">
                <a:solidFill>
                  <a:srgbClr val="000000"/>
                </a:solidFill>
                <a:latin typeface="Arial"/>
                <a:ea typeface="DejaVu Sans"/>
              </a:rPr>
              <a:t> međunarodni i regionalni mir</a:t>
            </a:r>
            <a:r>
              <a:rPr lang="en-US" sz="2600" b="0" strike="noStrike" spc="-1">
                <a:solidFill>
                  <a:srgbClr val="000000"/>
                </a:solidFill>
                <a:latin typeface="Arial"/>
                <a:ea typeface="DejaVu Sans"/>
              </a:rPr>
              <a:t> </a:t>
            </a:r>
            <a:r>
              <a:rPr lang="sr-Latn-CS" sz="2600" b="0" strike="noStrike" spc="-1">
                <a:solidFill>
                  <a:srgbClr val="000000"/>
                </a:solidFill>
                <a:latin typeface="Arial"/>
                <a:ea typeface="DejaVu Sans"/>
              </a:rPr>
              <a:t>i stabilnosti, dobrosusedski odnosi, poštovanje ljudskih i manji</a:t>
            </a:r>
            <a:r>
              <a:rPr lang="en-US" sz="2600" b="0" strike="noStrike" spc="-1">
                <a:solidFill>
                  <a:srgbClr val="000000"/>
                </a:solidFill>
                <a:latin typeface="Arial"/>
                <a:ea typeface="DejaVu Sans"/>
              </a:rPr>
              <a:t>n</a:t>
            </a:r>
            <a:r>
              <a:rPr lang="sr-Latn-CS" sz="2600" b="0" strike="noStrike" spc="-1">
                <a:solidFill>
                  <a:srgbClr val="000000"/>
                </a:solidFill>
                <a:latin typeface="Arial"/>
                <a:ea typeface="DejaVu Sans"/>
              </a:rPr>
              <a:t>skih prava.</a:t>
            </a:r>
            <a:endParaRPr lang="en-US" sz="2600" b="0" strike="noStrike" spc="-1">
              <a:latin typeface="Arial"/>
            </a:endParaRPr>
          </a:p>
          <a:p>
            <a:pPr>
              <a:lnSpc>
                <a:spcPct val="90000"/>
              </a:lnSpc>
              <a:spcBef>
                <a:spcPts val="1001"/>
              </a:spcBef>
              <a:tabLst>
                <a:tab pos="0" algn="l"/>
              </a:tabLst>
            </a:pPr>
            <a:r>
              <a:rPr lang="sr-Latn-CS" sz="2600" b="1" strike="noStrike" spc="-1">
                <a:solidFill>
                  <a:srgbClr val="000000"/>
                </a:solidFill>
                <a:latin typeface="Arial"/>
                <a:ea typeface="DejaVu Sans"/>
              </a:rPr>
              <a:t>Osnovni cilj SSP:</a:t>
            </a:r>
            <a:r>
              <a:rPr lang="sr-Latn-CS" sz="2600" b="0" strike="noStrike" spc="-1">
                <a:solidFill>
                  <a:srgbClr val="000000"/>
                </a:solidFill>
                <a:latin typeface="Arial"/>
                <a:ea typeface="DejaVu Sans"/>
              </a:rPr>
              <a:t> priprema Srbije za članstvo u EU.</a:t>
            </a:r>
            <a:r>
              <a:rPr lang="sr-Latn-RS" sz="3200" b="0" strike="noStrike" spc="-1">
                <a:solidFill>
                  <a:srgbClr val="000000"/>
                </a:solidFill>
                <a:latin typeface="Arial"/>
                <a:ea typeface="DejaVu Sans"/>
              </a:rPr>
              <a:t> </a:t>
            </a:r>
            <a:endParaRPr lang="en-US" sz="3200" b="0" strike="noStrike" spc="-1">
              <a:latin typeface="Arial"/>
            </a:endParaRPr>
          </a:p>
          <a:p>
            <a:pPr>
              <a:lnSpc>
                <a:spcPct val="90000"/>
              </a:lnSpc>
              <a:spcBef>
                <a:spcPts val="1001"/>
              </a:spcBef>
              <a:tabLst>
                <a:tab pos="0" algn="l"/>
              </a:tabLst>
            </a:pPr>
            <a:endParaRPr lang="en-US" sz="3200" b="0" strike="noStrike" spc="-1">
              <a:latin typeface="Arial"/>
            </a:endParaRPr>
          </a:p>
          <a:p>
            <a:pPr>
              <a:lnSpc>
                <a:spcPct val="90000"/>
              </a:lnSpc>
              <a:spcBef>
                <a:spcPts val="1001"/>
              </a:spcBef>
              <a:tabLst>
                <a:tab pos="0" algn="l"/>
              </a:tabLst>
            </a:pPr>
            <a:endParaRPr lang="en-US" sz="32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 name="Picture 1_3"/>
          <p:cNvPicPr/>
          <p:nvPr/>
        </p:nvPicPr>
        <p:blipFill>
          <a:blip r:embed="rId2"/>
          <a:stretch/>
        </p:blipFill>
        <p:spPr>
          <a:xfrm>
            <a:off x="1080" y="0"/>
            <a:ext cx="12187080" cy="6855120"/>
          </a:xfrm>
          <a:prstGeom prst="rect">
            <a:avLst/>
          </a:prstGeom>
          <a:ln w="0">
            <a:noFill/>
          </a:ln>
        </p:spPr>
      </p:pic>
      <p:sp>
        <p:nvSpPr>
          <p:cNvPr id="86" name="CustomShape 1"/>
          <p:cNvSpPr/>
          <p:nvPr/>
        </p:nvSpPr>
        <p:spPr>
          <a:xfrm>
            <a:off x="609480" y="1856880"/>
            <a:ext cx="1096992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r>
              <a:rPr lang="sr-Latn-RS" sz="2800" b="1" strike="noStrike" spc="-1">
                <a:solidFill>
                  <a:srgbClr val="000000"/>
                </a:solidFill>
                <a:latin typeface="Arial"/>
                <a:ea typeface="DejaVu Sans"/>
              </a:rPr>
              <a:t>SSP: HARMONIZACIJA ZAKONODAVSTVA SRBIJE SA PRAVNIM TEKOVINAMA EU</a:t>
            </a:r>
            <a:endParaRPr lang="en-US" sz="2800" b="0" strike="noStrike" spc="-1">
              <a:latin typeface="Arial"/>
            </a:endParaRPr>
          </a:p>
          <a:p>
            <a:pPr>
              <a:lnSpc>
                <a:spcPct val="90000"/>
              </a:lnSpc>
              <a:spcBef>
                <a:spcPts val="1001"/>
              </a:spcBef>
              <a:tabLst>
                <a:tab pos="0" algn="l"/>
              </a:tabLst>
            </a:pPr>
            <a:r>
              <a:rPr lang="sr-Latn-RS" sz="2800" b="0" strike="noStrike" spc="-1">
                <a:solidFill>
                  <a:srgbClr val="000000"/>
                </a:solidFill>
                <a:latin typeface="Arial"/>
                <a:ea typeface="DejaVu Sans"/>
              </a:rPr>
              <a:t>Postepeno usklađivanje srpskog zakonodavstva sa pravnim tekovinama EU.</a:t>
            </a:r>
            <a:endParaRPr lang="en-US" sz="2800" b="0" strike="noStrike" spc="-1">
              <a:latin typeface="Arial"/>
            </a:endParaRPr>
          </a:p>
          <a:p>
            <a:pPr>
              <a:lnSpc>
                <a:spcPct val="90000"/>
              </a:lnSpc>
              <a:spcBef>
                <a:spcPts val="1001"/>
              </a:spcBef>
              <a:tabLst>
                <a:tab pos="0" algn="l"/>
              </a:tabLst>
            </a:pPr>
            <a:r>
              <a:rPr lang="sr-Latn-RS" sz="2800" b="0" strike="noStrike" spc="-1">
                <a:solidFill>
                  <a:srgbClr val="000000"/>
                </a:solidFill>
                <a:latin typeface="Arial"/>
                <a:ea typeface="DejaVu Sans"/>
              </a:rPr>
              <a:t>Pravilna primena usklađenog zakonodavstva.</a:t>
            </a:r>
            <a:endParaRPr lang="en-US" sz="2800" b="0" strike="noStrike" spc="-1">
              <a:latin typeface="Arial"/>
            </a:endParaRPr>
          </a:p>
          <a:p>
            <a:pPr>
              <a:lnSpc>
                <a:spcPct val="90000"/>
              </a:lnSpc>
              <a:spcBef>
                <a:spcPts val="1001"/>
              </a:spcBef>
              <a:tabLst>
                <a:tab pos="0" algn="l"/>
              </a:tabLst>
            </a:pPr>
            <a:r>
              <a:rPr lang="en-US" sz="2800" b="0" strike="noStrike" spc="-1">
                <a:solidFill>
                  <a:srgbClr val="000000"/>
                </a:solidFill>
                <a:latin typeface="Arial"/>
                <a:ea typeface="DejaVu Sans"/>
              </a:rPr>
              <a:t>Usklađivanje počinje na dan potpisivanja SSP-a i postepeno se proširuje na sve elemente pravnih tekovina EU do kraja prelaznog perioda od 6 godina.</a:t>
            </a:r>
            <a:endParaRPr lang="en-US" sz="2800" b="0" strike="noStrike" spc="-1">
              <a:latin typeface="Arial"/>
            </a:endParaRPr>
          </a:p>
          <a:p>
            <a:pPr>
              <a:lnSpc>
                <a:spcPct val="90000"/>
              </a:lnSpc>
              <a:spcBef>
                <a:spcPts val="1001"/>
              </a:spcBef>
              <a:tabLst>
                <a:tab pos="0" algn="l"/>
              </a:tabLst>
            </a:pPr>
            <a:r>
              <a:rPr lang="en-US" sz="2800" b="0" strike="noStrike" spc="-1">
                <a:solidFill>
                  <a:srgbClr val="000000"/>
                </a:solidFill>
                <a:latin typeface="Arial"/>
                <a:ea typeface="DejaVu Sans"/>
              </a:rPr>
              <a:t>Vlada Srbije i EK definišu program harmonizaije.</a:t>
            </a:r>
            <a:endParaRPr lang="en-US" sz="28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 name="Picture 1_4"/>
          <p:cNvPicPr/>
          <p:nvPr/>
        </p:nvPicPr>
        <p:blipFill>
          <a:blip r:embed="rId2"/>
          <a:stretch/>
        </p:blipFill>
        <p:spPr>
          <a:xfrm>
            <a:off x="1080" y="0"/>
            <a:ext cx="12187080" cy="6855120"/>
          </a:xfrm>
          <a:prstGeom prst="rect">
            <a:avLst/>
          </a:prstGeom>
          <a:ln w="0">
            <a:noFill/>
          </a:ln>
        </p:spPr>
      </p:pic>
      <p:sp>
        <p:nvSpPr>
          <p:cNvPr id="88" name="CustomShape 1"/>
          <p:cNvSpPr/>
          <p:nvPr/>
        </p:nvSpPr>
        <p:spPr>
          <a:xfrm>
            <a:off x="609480" y="1856880"/>
            <a:ext cx="1096992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r>
              <a:rPr lang="sr-Latn-RS" sz="2800" b="1" strike="noStrike" spc="-1">
                <a:solidFill>
                  <a:srgbClr val="000000"/>
                </a:solidFill>
                <a:latin typeface="Arial"/>
                <a:ea typeface="DejaVu Sans"/>
              </a:rPr>
              <a:t>SSP: HARMONIZACIJE ZAKONODAVSTVA U OBLASTI ZAŠTITE ŽIVOTNE SREDINE</a:t>
            </a:r>
            <a:endParaRPr lang="en-US" sz="2800" b="0" strike="noStrike" spc="-1">
              <a:latin typeface="Arial"/>
            </a:endParaRPr>
          </a:p>
          <a:p>
            <a:pPr>
              <a:lnSpc>
                <a:spcPct val="90000"/>
              </a:lnSpc>
              <a:spcBef>
                <a:spcPts val="1001"/>
              </a:spcBef>
              <a:tabLst>
                <a:tab pos="0" algn="l"/>
              </a:tabLst>
            </a:pPr>
            <a:endParaRPr lang="en-US" sz="2800" b="0" strike="noStrike" spc="-1">
              <a:latin typeface="Arial"/>
            </a:endParaRPr>
          </a:p>
          <a:p>
            <a:pPr>
              <a:lnSpc>
                <a:spcPct val="90000"/>
              </a:lnSpc>
              <a:spcBef>
                <a:spcPts val="1001"/>
              </a:spcBef>
              <a:tabLst>
                <a:tab pos="0" algn="l"/>
              </a:tabLst>
            </a:pPr>
            <a:r>
              <a:rPr lang="sr-Latn-RS" sz="2800" b="0" strike="noStrike" spc="-1">
                <a:solidFill>
                  <a:srgbClr val="000000"/>
                </a:solidFill>
                <a:latin typeface="Arial"/>
                <a:ea typeface="DejaVu Sans"/>
              </a:rPr>
              <a:t>Saradnja u oblasti zaštite životne sredine u cilju održivog razvoja.</a:t>
            </a:r>
            <a:endParaRPr lang="en-US" sz="2800" b="0" strike="noStrike" spc="-1">
              <a:latin typeface="Arial"/>
            </a:endParaRPr>
          </a:p>
          <a:p>
            <a:pPr>
              <a:lnSpc>
                <a:spcPct val="90000"/>
              </a:lnSpc>
              <a:spcBef>
                <a:spcPts val="1001"/>
              </a:spcBef>
              <a:tabLst>
                <a:tab pos="0" algn="l"/>
              </a:tabLst>
            </a:pPr>
            <a:r>
              <a:rPr lang="en-US" sz="2800" b="0" strike="noStrike" spc="-1">
                <a:solidFill>
                  <a:srgbClr val="000000"/>
                </a:solidFill>
                <a:latin typeface="Arial"/>
                <a:ea typeface="DejaVu Sans"/>
              </a:rPr>
              <a:t>Saradnja će se usredsrediti na usklađivanje propisa Srbije sa pravnim tekovinama EU.</a:t>
            </a:r>
            <a:endParaRPr lang="en-US" sz="2800" b="0" strike="noStrike" spc="-1">
              <a:latin typeface="Arial"/>
            </a:endParaRPr>
          </a:p>
          <a:p>
            <a:pPr>
              <a:lnSpc>
                <a:spcPct val="90000"/>
              </a:lnSpc>
              <a:spcBef>
                <a:spcPts val="1001"/>
              </a:spcBef>
              <a:tabLst>
                <a:tab pos="0" algn="l"/>
              </a:tabLst>
            </a:pPr>
            <a:r>
              <a:rPr lang="en-US" sz="2800" b="0" strike="noStrike" spc="-1">
                <a:solidFill>
                  <a:srgbClr val="000000"/>
                </a:solidFill>
                <a:latin typeface="Arial"/>
                <a:ea typeface="DejaVu Sans"/>
              </a:rPr>
              <a:t>Posebna pažnja posvećena implementaciji </a:t>
            </a:r>
            <a:r>
              <a:rPr lang="en-US" sz="2800" b="0" i="1" strike="noStrike" spc="-1">
                <a:solidFill>
                  <a:srgbClr val="000000"/>
                </a:solidFill>
                <a:latin typeface="Arial"/>
                <a:ea typeface="DejaVu Sans"/>
              </a:rPr>
              <a:t>Kjoto protokola</a:t>
            </a:r>
            <a:r>
              <a:rPr lang="en-US" sz="2800" b="0" strike="noStrike" spc="-1">
                <a:solidFill>
                  <a:srgbClr val="000000"/>
                </a:solidFill>
                <a:latin typeface="Arial"/>
                <a:ea typeface="DejaVu Sans"/>
              </a:rPr>
              <a:t>.</a:t>
            </a:r>
            <a:endParaRPr lang="en-US" sz="28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Picture 1_5"/>
          <p:cNvPicPr/>
          <p:nvPr/>
        </p:nvPicPr>
        <p:blipFill>
          <a:blip r:embed="rId2"/>
          <a:stretch/>
        </p:blipFill>
        <p:spPr>
          <a:xfrm>
            <a:off x="1080" y="0"/>
            <a:ext cx="12187080" cy="6855120"/>
          </a:xfrm>
          <a:prstGeom prst="rect">
            <a:avLst/>
          </a:prstGeom>
          <a:ln w="0">
            <a:noFill/>
          </a:ln>
        </p:spPr>
      </p:pic>
      <p:sp>
        <p:nvSpPr>
          <p:cNvPr id="90" name="CustomShape 1"/>
          <p:cNvSpPr/>
          <p:nvPr/>
        </p:nvSpPr>
        <p:spPr>
          <a:xfrm>
            <a:off x="609480" y="1856880"/>
            <a:ext cx="1096992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just">
              <a:lnSpc>
                <a:spcPct val="100000"/>
              </a:lnSpc>
              <a:tabLst>
                <a:tab pos="0" algn="l"/>
              </a:tabLst>
            </a:pPr>
            <a:r>
              <a:rPr lang="en-US" sz="2600" b="1" strike="noStrike" spc="-1">
                <a:solidFill>
                  <a:srgbClr val="000000"/>
                </a:solidFill>
                <a:latin typeface="Arial"/>
                <a:ea typeface="DejaVu Sans"/>
              </a:rPr>
              <a:t>NOVA METODOLOGIJA PROŠIRENJA</a:t>
            </a:r>
            <a:endParaRPr lang="en-US" sz="2600" b="0" strike="noStrike" spc="-1">
              <a:latin typeface="Arial"/>
            </a:endParaRPr>
          </a:p>
          <a:p>
            <a:pPr algn="just">
              <a:lnSpc>
                <a:spcPct val="100000"/>
              </a:lnSpc>
              <a:tabLst>
                <a:tab pos="0" algn="l"/>
              </a:tabLst>
            </a:pPr>
            <a:endParaRPr lang="en-US" sz="2600" b="0" strike="noStrike" spc="-1">
              <a:latin typeface="Arial"/>
            </a:endParaRPr>
          </a:p>
          <a:p>
            <a:pPr algn="just">
              <a:lnSpc>
                <a:spcPct val="100000"/>
              </a:lnSpc>
              <a:tabLst>
                <a:tab pos="0" algn="l"/>
              </a:tabLst>
            </a:pPr>
            <a:r>
              <a:rPr lang="en-US" sz="2600" b="0" strike="noStrike" spc="-1">
                <a:solidFill>
                  <a:srgbClr val="000000"/>
                </a:solidFill>
                <a:latin typeface="Arial"/>
                <a:ea typeface="DejaVu Sans"/>
              </a:rPr>
              <a:t>Nova metodologija proširenja usvojena 25. marta 2000.</a:t>
            </a:r>
            <a:endParaRPr lang="en-US" sz="2600" b="0" strike="noStrike" spc="-1">
              <a:latin typeface="Arial"/>
            </a:endParaRPr>
          </a:p>
          <a:p>
            <a:pPr algn="just">
              <a:lnSpc>
                <a:spcPct val="100000"/>
              </a:lnSpc>
              <a:tabLst>
                <a:tab pos="0" algn="l"/>
              </a:tabLst>
            </a:pPr>
            <a:r>
              <a:rPr lang="en-US" sz="2600" b="0" strike="noStrike" spc="-1">
                <a:solidFill>
                  <a:srgbClr val="000000"/>
                </a:solidFill>
                <a:latin typeface="Arial"/>
                <a:ea typeface="DejaVu Sans"/>
              </a:rPr>
              <a:t>Srbija prihvatila Novu metodologiju proširenja 9. jula 2000.</a:t>
            </a:r>
            <a:endParaRPr lang="en-US" sz="2600" b="0" strike="noStrike" spc="-1">
              <a:latin typeface="Arial"/>
            </a:endParaRPr>
          </a:p>
          <a:p>
            <a:pPr algn="just">
              <a:lnSpc>
                <a:spcPct val="100000"/>
              </a:lnSpc>
              <a:tabLst>
                <a:tab pos="0" algn="l"/>
              </a:tabLst>
            </a:pPr>
            <a:r>
              <a:rPr lang="en-US" sz="2600" b="0" strike="noStrike" spc="-1">
                <a:solidFill>
                  <a:srgbClr val="000000"/>
                </a:solidFill>
                <a:latin typeface="Arial"/>
                <a:ea typeface="DejaVu Sans"/>
              </a:rPr>
              <a:t>Savet EU usvojio odluku o primeni Nove metodologije na Srbiju 6. maja 2001. </a:t>
            </a:r>
            <a:endParaRPr lang="en-US" sz="2600" b="0" strike="noStrike" spc="-1">
              <a:latin typeface="Arial"/>
            </a:endParaRPr>
          </a:p>
          <a:p>
            <a:pPr algn="just">
              <a:lnSpc>
                <a:spcPct val="100000"/>
              </a:lnSpc>
              <a:tabLst>
                <a:tab pos="0" algn="l"/>
              </a:tabLst>
            </a:pPr>
            <a:r>
              <a:rPr lang="en-US" sz="2600" b="0" strike="noStrike" spc="-1">
                <a:solidFill>
                  <a:srgbClr val="000000"/>
                </a:solidFill>
                <a:latin typeface="Arial"/>
                <a:ea typeface="DejaVu Sans"/>
              </a:rPr>
              <a:t>Osnovni cilj Nove metodologije proširenja: poboljšanje i povećanje efikasnosti pristupnog procesa kako bi se efekti reformi i približavanje EU odrazili na veći kvalitet života građana.</a:t>
            </a:r>
            <a:endParaRPr lang="en-US" sz="26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 name="Picture 1_6"/>
          <p:cNvPicPr/>
          <p:nvPr/>
        </p:nvPicPr>
        <p:blipFill>
          <a:blip r:embed="rId2"/>
          <a:stretch/>
        </p:blipFill>
        <p:spPr>
          <a:xfrm>
            <a:off x="1080" y="0"/>
            <a:ext cx="12187080" cy="6855120"/>
          </a:xfrm>
          <a:prstGeom prst="rect">
            <a:avLst/>
          </a:prstGeom>
          <a:ln w="0">
            <a:noFill/>
          </a:ln>
        </p:spPr>
      </p:pic>
      <p:sp>
        <p:nvSpPr>
          <p:cNvPr id="92" name="CustomShape 1"/>
          <p:cNvSpPr/>
          <p:nvPr/>
        </p:nvSpPr>
        <p:spPr>
          <a:xfrm>
            <a:off x="609480" y="1856880"/>
            <a:ext cx="1096992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just">
              <a:lnSpc>
                <a:spcPct val="100000"/>
              </a:lnSpc>
              <a:tabLst>
                <a:tab pos="0" algn="l"/>
              </a:tabLst>
            </a:pPr>
            <a:r>
              <a:rPr lang="en-US" sz="2400" b="1" strike="noStrike" spc="-1">
                <a:solidFill>
                  <a:srgbClr val="000000"/>
                </a:solidFill>
                <a:latin typeface="Arial"/>
                <a:ea typeface="DejaVu Sans"/>
              </a:rPr>
              <a:t>NOVA METODOLOGIJA PROŠIRENJA: PREGOVARAČKI KLASTERI</a:t>
            </a:r>
            <a:endParaRPr lang="en-US" sz="2400" b="0" strike="noStrike" spc="-1">
              <a:latin typeface="Arial"/>
            </a:endParaRPr>
          </a:p>
          <a:p>
            <a:pPr algn="just">
              <a:lnSpc>
                <a:spcPct val="100000"/>
              </a:lnSpc>
              <a:tabLst>
                <a:tab pos="0" algn="l"/>
              </a:tabLst>
            </a:pPr>
            <a:endParaRPr lang="en-US" sz="2400" b="0" strike="noStrike" spc="-1">
              <a:latin typeface="Arial"/>
            </a:endParaRPr>
          </a:p>
          <a:p>
            <a:pPr algn="just">
              <a:lnSpc>
                <a:spcPct val="100000"/>
              </a:lnSpc>
              <a:tabLst>
                <a:tab pos="0" algn="l"/>
              </a:tabLst>
            </a:pPr>
            <a:r>
              <a:rPr lang="en-US" sz="2200" b="0" strike="noStrike" spc="-1">
                <a:solidFill>
                  <a:srgbClr val="000000"/>
                </a:solidFill>
                <a:latin typeface="Arial"/>
                <a:ea typeface="DejaVu Sans"/>
              </a:rPr>
              <a:t>Načela: predviljivost, kredibilnost i veća dinamičnost pristupnog procesa, uz jače političko vođstvo.</a:t>
            </a:r>
            <a:endParaRPr lang="en-US" sz="2200" b="0" strike="noStrike" spc="-1">
              <a:latin typeface="Arial"/>
            </a:endParaRPr>
          </a:p>
          <a:p>
            <a:pPr algn="just">
              <a:lnSpc>
                <a:spcPct val="100000"/>
              </a:lnSpc>
              <a:tabLst>
                <a:tab pos="0" algn="l"/>
              </a:tabLst>
            </a:pPr>
            <a:r>
              <a:rPr lang="en-US" sz="2200" b="0" strike="noStrike" spc="-1">
                <a:solidFill>
                  <a:srgbClr val="000000"/>
                </a:solidFill>
                <a:latin typeface="Arial"/>
                <a:ea typeface="DejaVu Sans"/>
              </a:rPr>
              <a:t>Pregovoračka poglavlja grupisana u 6 tematskih klastera: Klaster 1 Osnovna pitanja; Klaster 2 Unutrašnje tržište; Klaster 3 Konkurentnost i inkluzivni rast; Klaster 4 Zelena agenda i održiva povezanost; Klaster 5 Resursi, poljoprivreda i kohezija; Klaster 6 Spoljni odnosi.</a:t>
            </a:r>
            <a:endParaRPr lang="en-US" sz="2200" b="0" strike="noStrike" spc="-1">
              <a:latin typeface="Arial"/>
            </a:endParaRPr>
          </a:p>
          <a:p>
            <a:pPr algn="just">
              <a:lnSpc>
                <a:spcPct val="100000"/>
              </a:lnSpc>
              <a:tabLst>
                <a:tab pos="0" algn="l"/>
              </a:tabLst>
            </a:pPr>
            <a:r>
              <a:rPr lang="en-US" sz="2200" b="0" strike="noStrike" spc="-1">
                <a:solidFill>
                  <a:srgbClr val="000000"/>
                </a:solidFill>
                <a:latin typeface="Arial"/>
                <a:ea typeface="DejaVu Sans"/>
              </a:rPr>
              <a:t>Klasteri se otvaraju u celini, nakon ispunjavanja početnih merila.</a:t>
            </a:r>
            <a:endParaRPr lang="en-US" sz="2200" b="0" strike="noStrike" spc="-1">
              <a:latin typeface="Arial"/>
            </a:endParaRPr>
          </a:p>
          <a:p>
            <a:pPr algn="just">
              <a:lnSpc>
                <a:spcPct val="100000"/>
              </a:lnSpc>
              <a:tabLst>
                <a:tab pos="0" algn="l"/>
              </a:tabLst>
            </a:pPr>
            <a:r>
              <a:rPr lang="en-US" sz="2200" b="0" strike="noStrike" spc="-1">
                <a:solidFill>
                  <a:srgbClr val="000000"/>
                </a:solidFill>
                <a:latin typeface="Arial"/>
                <a:ea typeface="DejaVu Sans"/>
              </a:rPr>
              <a:t>Klaster 1 Osnovna pitanja, se otvara prvi i zatvara poslednji, napredak u ovom klasteru određuje tempo celokupnih pregovora.</a:t>
            </a:r>
            <a:endParaRPr lang="en-US" sz="2200" b="0" strike="noStrike" spc="-1">
              <a:latin typeface="Arial"/>
            </a:endParaRPr>
          </a:p>
          <a:p>
            <a:pPr>
              <a:lnSpc>
                <a:spcPct val="90000"/>
              </a:lnSpc>
              <a:spcBef>
                <a:spcPts val="1001"/>
              </a:spcBef>
              <a:tabLst>
                <a:tab pos="0" algn="l"/>
              </a:tabLst>
            </a:pPr>
            <a:endParaRPr lang="en-US" sz="22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 name="Picture 1_7"/>
          <p:cNvPicPr/>
          <p:nvPr/>
        </p:nvPicPr>
        <p:blipFill>
          <a:blip r:embed="rId2"/>
          <a:stretch/>
        </p:blipFill>
        <p:spPr>
          <a:xfrm>
            <a:off x="1080" y="0"/>
            <a:ext cx="12187080" cy="6855120"/>
          </a:xfrm>
          <a:prstGeom prst="rect">
            <a:avLst/>
          </a:prstGeom>
          <a:ln w="0">
            <a:noFill/>
          </a:ln>
        </p:spPr>
      </p:pic>
      <p:sp>
        <p:nvSpPr>
          <p:cNvPr id="94" name="CustomShape 1"/>
          <p:cNvSpPr/>
          <p:nvPr/>
        </p:nvSpPr>
        <p:spPr>
          <a:xfrm>
            <a:off x="609480" y="1856880"/>
            <a:ext cx="1096992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r>
              <a:rPr lang="sr-Latn-RS" sz="2800" b="1" strike="noStrike" spc="-1">
                <a:solidFill>
                  <a:srgbClr val="000000"/>
                </a:solidFill>
                <a:latin typeface="Arial"/>
                <a:ea typeface="DejaVu Sans"/>
              </a:rPr>
              <a:t>KLASTER 4: ZELENA AGENDA I ODRŽIVA POVEZANOST</a:t>
            </a:r>
            <a:endParaRPr lang="en-US" sz="2800" b="0" strike="noStrike" spc="-1">
              <a:latin typeface="Arial"/>
            </a:endParaRPr>
          </a:p>
          <a:p>
            <a:pPr>
              <a:lnSpc>
                <a:spcPct val="90000"/>
              </a:lnSpc>
              <a:spcBef>
                <a:spcPts val="1001"/>
              </a:spcBef>
              <a:tabLst>
                <a:tab pos="0" algn="l"/>
              </a:tabLst>
            </a:pPr>
            <a:endParaRPr lang="en-US" sz="2800" b="0" strike="noStrike" spc="-1">
              <a:latin typeface="Arial"/>
            </a:endParaRPr>
          </a:p>
          <a:p>
            <a:pPr>
              <a:lnSpc>
                <a:spcPct val="90000"/>
              </a:lnSpc>
              <a:spcBef>
                <a:spcPts val="1001"/>
              </a:spcBef>
              <a:tabLst>
                <a:tab pos="0" algn="l"/>
              </a:tabLst>
            </a:pPr>
            <a:r>
              <a:rPr lang="sr-Latn-RS" sz="2600" b="0" strike="noStrike" spc="-1">
                <a:solidFill>
                  <a:srgbClr val="000000"/>
                </a:solidFill>
                <a:latin typeface="Arial"/>
                <a:ea typeface="DejaVu Sans"/>
              </a:rPr>
              <a:t>Poglavlje 14: Transportna politika</a:t>
            </a:r>
            <a:endParaRPr lang="en-US" sz="2600" b="0" strike="noStrike" spc="-1">
              <a:latin typeface="Arial"/>
            </a:endParaRPr>
          </a:p>
          <a:p>
            <a:pPr>
              <a:lnSpc>
                <a:spcPct val="90000"/>
              </a:lnSpc>
              <a:spcBef>
                <a:spcPts val="1001"/>
              </a:spcBef>
              <a:tabLst>
                <a:tab pos="0" algn="l"/>
              </a:tabLst>
            </a:pPr>
            <a:r>
              <a:rPr lang="sr-Latn-RS" sz="2600" b="0" strike="noStrike" spc="-1">
                <a:solidFill>
                  <a:srgbClr val="000000"/>
                </a:solidFill>
                <a:latin typeface="Arial"/>
                <a:ea typeface="DejaVu Sans"/>
              </a:rPr>
              <a:t>Poglavlje 15: Energetika</a:t>
            </a:r>
            <a:endParaRPr lang="en-US" sz="2600" b="0" strike="noStrike" spc="-1">
              <a:latin typeface="Arial"/>
            </a:endParaRPr>
          </a:p>
          <a:p>
            <a:pPr>
              <a:lnSpc>
                <a:spcPct val="90000"/>
              </a:lnSpc>
              <a:spcBef>
                <a:spcPts val="1001"/>
              </a:spcBef>
              <a:tabLst>
                <a:tab pos="0" algn="l"/>
              </a:tabLst>
            </a:pPr>
            <a:r>
              <a:rPr lang="sr-Latn-RS" sz="2600" b="0" strike="noStrike" spc="-1">
                <a:solidFill>
                  <a:srgbClr val="000000"/>
                </a:solidFill>
                <a:latin typeface="Arial"/>
                <a:ea typeface="DejaVu Sans"/>
              </a:rPr>
              <a:t>Poglavlje 21: Transevropske mreže</a:t>
            </a:r>
            <a:endParaRPr lang="en-US" sz="2600" b="0" strike="noStrike" spc="-1">
              <a:latin typeface="Arial"/>
            </a:endParaRPr>
          </a:p>
          <a:p>
            <a:pPr>
              <a:lnSpc>
                <a:spcPct val="90000"/>
              </a:lnSpc>
              <a:spcBef>
                <a:spcPts val="1001"/>
              </a:spcBef>
              <a:tabLst>
                <a:tab pos="0" algn="l"/>
              </a:tabLst>
            </a:pPr>
            <a:r>
              <a:rPr lang="sr-Latn-RS" sz="2600" b="0" strike="noStrike" spc="-1">
                <a:solidFill>
                  <a:srgbClr val="000000"/>
                </a:solidFill>
                <a:latin typeface="Arial"/>
                <a:ea typeface="DejaVu Sans"/>
              </a:rPr>
              <a:t>Poglavlje 27: Životna sredina i klimatske promene</a:t>
            </a:r>
            <a:endParaRPr lang="en-US" sz="2600" b="0" strike="noStrike" spc="-1">
              <a:latin typeface="Arial"/>
            </a:endParaRPr>
          </a:p>
          <a:p>
            <a:pPr>
              <a:lnSpc>
                <a:spcPct val="90000"/>
              </a:lnSpc>
              <a:spcBef>
                <a:spcPts val="1001"/>
              </a:spcBef>
              <a:tabLst>
                <a:tab pos="0" algn="l"/>
              </a:tabLst>
            </a:pPr>
            <a:r>
              <a:rPr lang="sr-Latn-RS" sz="2600" b="0" strike="noStrike" spc="-1">
                <a:solidFill>
                  <a:srgbClr val="000000"/>
                </a:solidFill>
                <a:latin typeface="Arial"/>
                <a:ea typeface="DejaVu Sans"/>
              </a:rPr>
              <a:t>Srbija otvorila Klaster 4 u decembru 2021. godine.</a:t>
            </a:r>
            <a:endParaRPr lang="en-US" sz="2600" b="0" strike="noStrike" spc="-1">
              <a:latin typeface="Arial"/>
            </a:endParaRPr>
          </a:p>
          <a:p>
            <a:pPr>
              <a:lnSpc>
                <a:spcPct val="90000"/>
              </a:lnSpc>
              <a:spcBef>
                <a:spcPts val="1001"/>
              </a:spcBef>
              <a:tabLst>
                <a:tab pos="0" algn="l"/>
              </a:tabLst>
            </a:pPr>
            <a:endParaRPr lang="en-US" sz="26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 name="Picture 1_8"/>
          <p:cNvPicPr/>
          <p:nvPr/>
        </p:nvPicPr>
        <p:blipFill>
          <a:blip r:embed="rId2"/>
          <a:stretch/>
        </p:blipFill>
        <p:spPr>
          <a:xfrm>
            <a:off x="1080" y="0"/>
            <a:ext cx="12187080" cy="6855120"/>
          </a:xfrm>
          <a:prstGeom prst="rect">
            <a:avLst/>
          </a:prstGeom>
          <a:ln w="0">
            <a:noFill/>
          </a:ln>
        </p:spPr>
      </p:pic>
      <p:sp>
        <p:nvSpPr>
          <p:cNvPr id="96" name="CustomShape 1"/>
          <p:cNvSpPr/>
          <p:nvPr/>
        </p:nvSpPr>
        <p:spPr>
          <a:xfrm>
            <a:off x="609480" y="1856880"/>
            <a:ext cx="1096992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r>
              <a:rPr lang="sr-Latn-RS" sz="2800" b="1" strike="noStrike" spc="-1">
                <a:solidFill>
                  <a:srgbClr val="000000"/>
                </a:solidFill>
                <a:latin typeface="Arial"/>
                <a:ea typeface="DejaVu Sans"/>
              </a:rPr>
              <a:t>POGLAVLJE 27: ŽIVOTNA SREDINA I KLIMATSKE PROMENE</a:t>
            </a:r>
            <a:endParaRPr lang="en-US" sz="2800" b="0" strike="noStrike" spc="-1">
              <a:latin typeface="Arial"/>
            </a:endParaRPr>
          </a:p>
          <a:p>
            <a:pPr>
              <a:lnSpc>
                <a:spcPct val="90000"/>
              </a:lnSpc>
              <a:spcBef>
                <a:spcPts val="1001"/>
              </a:spcBef>
              <a:tabLst>
                <a:tab pos="0" algn="l"/>
              </a:tabLst>
            </a:pPr>
            <a:r>
              <a:rPr lang="en-US" sz="2400" b="0" strike="noStrike" spc="-1">
                <a:solidFill>
                  <a:srgbClr val="000000"/>
                </a:solidFill>
                <a:latin typeface="Arial"/>
                <a:ea typeface="DejaVu Sans"/>
              </a:rPr>
              <a:t>Zajednička pozicija EU za poglavlje 27 usvojena 2019.</a:t>
            </a:r>
            <a:endParaRPr lang="en-US" sz="2400" b="0" strike="noStrike" spc="-1">
              <a:latin typeface="Arial"/>
            </a:endParaRPr>
          </a:p>
          <a:p>
            <a:pPr>
              <a:lnSpc>
                <a:spcPct val="90000"/>
              </a:lnSpc>
              <a:spcBef>
                <a:spcPts val="1001"/>
              </a:spcBef>
              <a:tabLst>
                <a:tab pos="0" algn="l"/>
              </a:tabLst>
            </a:pPr>
            <a:r>
              <a:rPr lang="en-US" sz="2400" b="0" strike="noStrike" spc="-1">
                <a:solidFill>
                  <a:srgbClr val="000000"/>
                </a:solidFill>
                <a:latin typeface="Arial"/>
                <a:ea typeface="DejaVu Sans"/>
              </a:rPr>
              <a:t>Usklađivanje zakonodavstva sa pravnim tekovinama EU;  razvijanje politika i instrumenata što je moguće bližih politikama i instrumentima u EU.</a:t>
            </a:r>
            <a:endParaRPr lang="en-US" sz="2400" b="0" strike="noStrike" spc="-1">
              <a:latin typeface="Arial"/>
            </a:endParaRPr>
          </a:p>
          <a:p>
            <a:pPr>
              <a:lnSpc>
                <a:spcPct val="90000"/>
              </a:lnSpc>
              <a:spcBef>
                <a:spcPts val="1001"/>
              </a:spcBef>
              <a:tabLst>
                <a:tab pos="0" algn="l"/>
              </a:tabLst>
            </a:pPr>
            <a:r>
              <a:rPr lang="en-US" sz="2400" b="0" strike="noStrike" spc="-1">
                <a:solidFill>
                  <a:srgbClr val="000000"/>
                </a:solidFill>
                <a:latin typeface="Arial"/>
                <a:ea typeface="DejaVu Sans"/>
              </a:rPr>
              <a:t>Zahtevi u pogledu životne sredine i klimatskih promena moraju biti integrisani u druge sektorske politike.</a:t>
            </a:r>
            <a:endParaRPr lang="en-US" sz="2400" b="0" strike="noStrike" spc="-1">
              <a:latin typeface="Arial"/>
            </a:endParaRPr>
          </a:p>
          <a:p>
            <a:pPr>
              <a:lnSpc>
                <a:spcPct val="90000"/>
              </a:lnSpc>
              <a:spcBef>
                <a:spcPts val="1001"/>
              </a:spcBef>
              <a:tabLst>
                <a:tab pos="0" algn="l"/>
              </a:tabLst>
            </a:pPr>
            <a:r>
              <a:rPr lang="en-US" sz="2400" b="0" strike="noStrike" spc="-1">
                <a:solidFill>
                  <a:srgbClr val="000000"/>
                </a:solidFill>
                <a:latin typeface="Arial"/>
                <a:ea typeface="DejaVu Sans"/>
              </a:rPr>
              <a:t>Unapređenje razvoja koji podrazumeva efikasno korišćenje resursa, niske emisije i otpornost na klimatske promene.</a:t>
            </a:r>
            <a:endParaRPr lang="en-US" sz="2400" b="0" strike="noStrike" spc="-1">
              <a:latin typeface="Arial"/>
            </a:endParaRPr>
          </a:p>
          <a:p>
            <a:pPr>
              <a:lnSpc>
                <a:spcPct val="90000"/>
              </a:lnSpc>
              <a:spcBef>
                <a:spcPts val="1001"/>
              </a:spcBef>
              <a:tabLst>
                <a:tab pos="0" algn="l"/>
              </a:tabLst>
            </a:pPr>
            <a:r>
              <a:rPr lang="en-US" sz="2400" b="0" strike="noStrike" spc="-1">
                <a:solidFill>
                  <a:srgbClr val="000000"/>
                </a:solidFill>
                <a:latin typeface="Arial"/>
                <a:ea typeface="DejaVu Sans"/>
              </a:rPr>
              <a:t>Jačanje kapaciteta inspekcija i pravosuđa u cilju delotvorne primene propisa.</a:t>
            </a:r>
            <a:endParaRPr lang="en-US" sz="2400" b="0" strike="noStrike" spc="-1">
              <a:latin typeface="Arial"/>
            </a:endParaRPr>
          </a:p>
          <a:p>
            <a:pPr>
              <a:lnSpc>
                <a:spcPct val="90000"/>
              </a:lnSpc>
              <a:spcBef>
                <a:spcPts val="1001"/>
              </a:spcBef>
              <a:tabLst>
                <a:tab pos="0" algn="l"/>
              </a:tabLst>
            </a:pPr>
            <a:r>
              <a:rPr lang="en-US" sz="2400" b="0" strike="noStrike" spc="-1">
                <a:solidFill>
                  <a:srgbClr val="000000"/>
                </a:solidFill>
                <a:latin typeface="Arial"/>
                <a:ea typeface="DejaVu Sans"/>
              </a:rPr>
              <a:t>Veće učešće javnosti u donošenju odluka od značaja za životnu sredinu.</a:t>
            </a:r>
            <a:endParaRPr lang="en-US" sz="24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Picture 1_9"/>
          <p:cNvPicPr/>
          <p:nvPr/>
        </p:nvPicPr>
        <p:blipFill>
          <a:blip r:embed="rId2"/>
          <a:stretch/>
        </p:blipFill>
        <p:spPr>
          <a:xfrm>
            <a:off x="1080" y="0"/>
            <a:ext cx="12187080" cy="6855120"/>
          </a:xfrm>
          <a:prstGeom prst="rect">
            <a:avLst/>
          </a:prstGeom>
          <a:ln w="0">
            <a:noFill/>
          </a:ln>
        </p:spPr>
      </p:pic>
      <p:sp>
        <p:nvSpPr>
          <p:cNvPr id="98" name="CustomShape 1"/>
          <p:cNvSpPr/>
          <p:nvPr/>
        </p:nvSpPr>
        <p:spPr>
          <a:xfrm>
            <a:off x="609480" y="1856880"/>
            <a:ext cx="1096992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r>
              <a:rPr lang="sr-Latn-RS" sz="2400" b="1" strike="noStrike" spc="-1">
                <a:solidFill>
                  <a:srgbClr val="000000"/>
                </a:solidFill>
                <a:latin typeface="Arial"/>
                <a:ea typeface="DejaVu Sans"/>
              </a:rPr>
              <a:t>HARMONIZACIJA SA PRAVNIM TEKOVINAMA EU U OBLASTI ŽIVOTNE SREDINE I KLIMATSKIH PROMENA</a:t>
            </a:r>
            <a:endParaRPr lang="en-US" sz="2400" b="0" strike="noStrike" spc="-1">
              <a:latin typeface="Arial"/>
            </a:endParaRPr>
          </a:p>
          <a:p>
            <a:pPr>
              <a:lnSpc>
                <a:spcPct val="90000"/>
              </a:lnSpc>
              <a:spcBef>
                <a:spcPts val="1001"/>
              </a:spcBef>
              <a:tabLst>
                <a:tab pos="0" algn="l"/>
              </a:tabLst>
            </a:pPr>
            <a:r>
              <a:rPr lang="sr-Latn-RS" sz="2400" b="0" strike="noStrike" spc="-1">
                <a:solidFill>
                  <a:srgbClr val="000000"/>
                </a:solidFill>
                <a:latin typeface="Arial"/>
                <a:ea typeface="DejaVu Sans"/>
              </a:rPr>
              <a:t>Pravne tekovine EU:</a:t>
            </a:r>
            <a:endParaRPr lang="en-US" sz="2400" b="0" strike="noStrike" spc="-1">
              <a:latin typeface="Arial"/>
            </a:endParaRPr>
          </a:p>
          <a:p>
            <a:pPr>
              <a:lnSpc>
                <a:spcPct val="90000"/>
              </a:lnSpc>
              <a:spcBef>
                <a:spcPts val="1001"/>
              </a:spcBef>
              <a:tabLst>
                <a:tab pos="0" algn="l"/>
              </a:tabLst>
            </a:pPr>
            <a:r>
              <a:rPr lang="sr-Latn-RS" sz="2400" b="0" strike="noStrike" spc="-1">
                <a:solidFill>
                  <a:srgbClr val="000000"/>
                </a:solidFill>
                <a:latin typeface="Arial"/>
                <a:ea typeface="DejaVu Sans"/>
              </a:rPr>
              <a:t>- Svi pravni propisi EU na snazi u momentu pristupanja EU</a:t>
            </a:r>
            <a:r>
              <a:rPr lang="en-US" sz="2400" b="0" strike="noStrike" spc="-1">
                <a:solidFill>
                  <a:srgbClr val="000000"/>
                </a:solidFill>
                <a:latin typeface="Arial"/>
                <a:ea typeface="DejaVu Sans"/>
              </a:rPr>
              <a:t> </a:t>
            </a:r>
            <a:endParaRPr lang="en-US" sz="2400" b="0" strike="noStrike" spc="-1">
              <a:latin typeface="Arial"/>
            </a:endParaRPr>
          </a:p>
          <a:p>
            <a:pPr>
              <a:lnSpc>
                <a:spcPct val="90000"/>
              </a:lnSpc>
              <a:spcBef>
                <a:spcPts val="1001"/>
              </a:spcBef>
              <a:tabLst>
                <a:tab pos="0" algn="l"/>
              </a:tabLst>
            </a:pPr>
            <a:r>
              <a:rPr lang="en-US" sz="2400" b="0" strike="noStrike" spc="-1">
                <a:solidFill>
                  <a:srgbClr val="000000"/>
                </a:solidFill>
                <a:latin typeface="Arial"/>
                <a:ea typeface="DejaVu Sans"/>
              </a:rPr>
              <a:t>- Odluke Suda pravde EU</a:t>
            </a:r>
            <a:endParaRPr lang="en-US" sz="2400" b="0" strike="noStrike" spc="-1">
              <a:latin typeface="Arial"/>
            </a:endParaRPr>
          </a:p>
          <a:p>
            <a:pPr>
              <a:lnSpc>
                <a:spcPct val="90000"/>
              </a:lnSpc>
              <a:spcBef>
                <a:spcPts val="1001"/>
              </a:spcBef>
              <a:tabLst>
                <a:tab pos="0" algn="l"/>
              </a:tabLst>
            </a:pPr>
            <a:r>
              <a:rPr lang="en-US" sz="2400" b="0" strike="noStrike" spc="-1">
                <a:solidFill>
                  <a:srgbClr val="000000"/>
                </a:solidFill>
                <a:latin typeface="Arial"/>
                <a:ea typeface="DejaVu Sans"/>
              </a:rPr>
              <a:t>- Međunarodni sporazumi u čijem zaključivanju su učestvovale ili sarađivale države čalnice EU.</a:t>
            </a:r>
            <a:endParaRPr lang="en-US" sz="2400" b="0" strike="noStrike" spc="-1">
              <a:latin typeface="Arial"/>
            </a:endParaRPr>
          </a:p>
          <a:p>
            <a:pPr>
              <a:lnSpc>
                <a:spcPct val="90000"/>
              </a:lnSpc>
              <a:spcBef>
                <a:spcPts val="1001"/>
              </a:spcBef>
              <a:tabLst>
                <a:tab pos="0" algn="l"/>
              </a:tabLst>
            </a:pPr>
            <a:r>
              <a:rPr lang="en-US" sz="2400" b="0" strike="noStrike" spc="-1">
                <a:solidFill>
                  <a:srgbClr val="000000"/>
                </a:solidFill>
                <a:latin typeface="Arial"/>
                <a:ea typeface="DejaVu Sans"/>
              </a:rPr>
              <a:t>- Meko pravo: preporuke  imišljenja organa EU.</a:t>
            </a:r>
            <a:endParaRPr lang="en-US" sz="2400" b="0" strike="noStrike" spc="-1">
              <a:latin typeface="Arial"/>
            </a:endParaRPr>
          </a:p>
          <a:p>
            <a:pPr>
              <a:lnSpc>
                <a:spcPct val="90000"/>
              </a:lnSpc>
              <a:spcBef>
                <a:spcPts val="1001"/>
              </a:spcBef>
              <a:tabLst>
                <a:tab pos="0" algn="l"/>
              </a:tabLst>
            </a:pPr>
            <a:r>
              <a:rPr lang="en-US" sz="2400" b="0" strike="noStrike" spc="-1">
                <a:solidFill>
                  <a:srgbClr val="000000"/>
                </a:solidFill>
                <a:latin typeface="Arial"/>
                <a:ea typeface="DejaVu Sans"/>
              </a:rPr>
              <a:t>- Propisi doneti u okviru Saveta Evrope, kao i odluke Evropskog suda za ljudska prava.</a:t>
            </a:r>
            <a:endParaRPr lang="en-US" sz="2400" b="0" strike="noStrike" spc="-1">
              <a:latin typeface="Arial"/>
            </a:endParaRPr>
          </a:p>
          <a:p>
            <a:pPr>
              <a:lnSpc>
                <a:spcPct val="90000"/>
              </a:lnSpc>
              <a:spcBef>
                <a:spcPts val="1001"/>
              </a:spcBef>
              <a:tabLst>
                <a:tab pos="0" algn="l"/>
              </a:tabLst>
            </a:pPr>
            <a:endParaRPr lang="en-US" sz="2400" b="0" strike="noStrike" spc="-1">
              <a:latin typeface="Arial"/>
            </a:endParaRPr>
          </a:p>
          <a:p>
            <a:pPr>
              <a:lnSpc>
                <a:spcPct val="90000"/>
              </a:lnSpc>
              <a:spcBef>
                <a:spcPts val="1001"/>
              </a:spcBef>
              <a:tabLst>
                <a:tab pos="0" algn="l"/>
              </a:tabLst>
            </a:pPr>
            <a:endParaRPr lang="en-US" sz="24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 name="Picture 1_14"/>
          <p:cNvPicPr/>
          <p:nvPr/>
        </p:nvPicPr>
        <p:blipFill>
          <a:blip r:embed="rId2"/>
          <a:stretch/>
        </p:blipFill>
        <p:spPr>
          <a:xfrm>
            <a:off x="1080" y="0"/>
            <a:ext cx="12187080" cy="6855120"/>
          </a:xfrm>
          <a:prstGeom prst="rect">
            <a:avLst/>
          </a:prstGeom>
          <a:ln w="0">
            <a:noFill/>
          </a:ln>
        </p:spPr>
      </p:pic>
      <p:sp>
        <p:nvSpPr>
          <p:cNvPr id="100" name="CustomShape 1"/>
          <p:cNvSpPr/>
          <p:nvPr/>
        </p:nvSpPr>
        <p:spPr>
          <a:xfrm>
            <a:off x="609480" y="1856880"/>
            <a:ext cx="1096992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r>
              <a:rPr lang="sr-Latn-RS" sz="2400" b="1" strike="noStrike" spc="-1">
                <a:solidFill>
                  <a:srgbClr val="000000"/>
                </a:solidFill>
                <a:latin typeface="Arial"/>
                <a:ea typeface="DejaVu Sans"/>
              </a:rPr>
              <a:t>ARHUSKA KONVENCIJA</a:t>
            </a:r>
            <a:endParaRPr lang="en-US" sz="2400" b="0" strike="noStrike" spc="-1">
              <a:latin typeface="Arial"/>
            </a:endParaRPr>
          </a:p>
          <a:p>
            <a:pPr>
              <a:lnSpc>
                <a:spcPct val="90000"/>
              </a:lnSpc>
              <a:spcBef>
                <a:spcPts val="1001"/>
              </a:spcBef>
              <a:tabLst>
                <a:tab pos="0" algn="l"/>
              </a:tabLst>
            </a:pPr>
            <a:endParaRPr lang="en-US" sz="2400" b="0" strike="noStrike" spc="-1">
              <a:latin typeface="Arial"/>
            </a:endParaRPr>
          </a:p>
          <a:p>
            <a:pPr>
              <a:lnSpc>
                <a:spcPct val="90000"/>
              </a:lnSpc>
              <a:spcBef>
                <a:spcPts val="1001"/>
              </a:spcBef>
              <a:tabLst>
                <a:tab pos="0" algn="l"/>
              </a:tabLst>
            </a:pPr>
            <a:r>
              <a:rPr lang="en-US" sz="2600" b="0" strike="noStrike" spc="-1">
                <a:solidFill>
                  <a:srgbClr val="000000"/>
                </a:solidFill>
                <a:latin typeface="Arial"/>
                <a:ea typeface="DejaVu Sans"/>
              </a:rPr>
              <a:t>Arhuska konvencija o dostupnosti informacija, učešću javnosti u donošenju odluka I pravu na pravnu zaštitu u pitanjima životne sredine od 25. juna 1998.</a:t>
            </a:r>
            <a:endParaRPr lang="en-US" sz="2600" b="0" strike="noStrike" spc="-1">
              <a:latin typeface="Arial"/>
            </a:endParaRPr>
          </a:p>
          <a:p>
            <a:pPr>
              <a:lnSpc>
                <a:spcPct val="90000"/>
              </a:lnSpc>
              <a:spcBef>
                <a:spcPts val="1001"/>
              </a:spcBef>
              <a:tabLst>
                <a:tab pos="0" algn="l"/>
              </a:tabLst>
            </a:pPr>
            <a:r>
              <a:rPr lang="en-US" sz="2600" b="0" strike="noStrike" spc="-1">
                <a:solidFill>
                  <a:srgbClr val="000000"/>
                </a:solidFill>
                <a:latin typeface="Arial"/>
                <a:ea typeface="DejaVu Sans"/>
              </a:rPr>
              <a:t>EU i sve njene države članice ugovorne strane Arhuske konvencije.</a:t>
            </a:r>
            <a:endParaRPr lang="en-US" sz="2600" b="0" strike="noStrike" spc="-1">
              <a:latin typeface="Arial"/>
            </a:endParaRPr>
          </a:p>
          <a:p>
            <a:pPr>
              <a:lnSpc>
                <a:spcPct val="90000"/>
              </a:lnSpc>
              <a:spcBef>
                <a:spcPts val="1001"/>
              </a:spcBef>
              <a:tabLst>
                <a:tab pos="0" algn="l"/>
              </a:tabLst>
            </a:pPr>
            <a:r>
              <a:rPr lang="en-US" sz="2600" b="0" strike="noStrike" spc="-1">
                <a:solidFill>
                  <a:srgbClr val="000000"/>
                </a:solidFill>
                <a:latin typeface="Arial"/>
                <a:ea typeface="DejaVu Sans"/>
              </a:rPr>
              <a:t>Srbija ratifikovala Arhusku konvenciju 2009. godine.</a:t>
            </a:r>
            <a:endParaRPr lang="en-US" sz="2600" b="0" strike="noStrike" spc="-1">
              <a:latin typeface="Arial"/>
            </a:endParaRPr>
          </a:p>
          <a:p>
            <a:pPr>
              <a:lnSpc>
                <a:spcPct val="90000"/>
              </a:lnSpc>
              <a:spcBef>
                <a:spcPts val="1001"/>
              </a:spcBef>
              <a:tabLst>
                <a:tab pos="0" algn="l"/>
              </a:tabLst>
            </a:pPr>
            <a:endParaRPr lang="en-US" sz="26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 name="Picture 1_10"/>
          <p:cNvPicPr/>
          <p:nvPr/>
        </p:nvPicPr>
        <p:blipFill>
          <a:blip r:embed="rId2"/>
          <a:stretch/>
        </p:blipFill>
        <p:spPr>
          <a:xfrm>
            <a:off x="1080" y="0"/>
            <a:ext cx="12187080" cy="6855120"/>
          </a:xfrm>
          <a:prstGeom prst="rect">
            <a:avLst/>
          </a:prstGeom>
          <a:ln w="0">
            <a:noFill/>
          </a:ln>
        </p:spPr>
      </p:pic>
      <p:sp>
        <p:nvSpPr>
          <p:cNvPr id="102" name="CustomShape 1"/>
          <p:cNvSpPr/>
          <p:nvPr/>
        </p:nvSpPr>
        <p:spPr>
          <a:xfrm>
            <a:off x="609480" y="1856880"/>
            <a:ext cx="1096992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r>
              <a:rPr lang="sr-Latn-RS" sz="2800" b="1" strike="noStrike" spc="-1">
                <a:solidFill>
                  <a:srgbClr val="000000"/>
                </a:solidFill>
                <a:latin typeface="Arial"/>
                <a:ea typeface="DejaVu Sans"/>
              </a:rPr>
              <a:t>ENERGETSKA ZAJEDNICA</a:t>
            </a:r>
            <a:endParaRPr lang="en-US" sz="2800" b="0" strike="noStrike" spc="-1">
              <a:latin typeface="Arial"/>
            </a:endParaRPr>
          </a:p>
          <a:p>
            <a:pPr>
              <a:lnSpc>
                <a:spcPct val="90000"/>
              </a:lnSpc>
              <a:spcBef>
                <a:spcPts val="1001"/>
              </a:spcBef>
              <a:tabLst>
                <a:tab pos="0" algn="l"/>
              </a:tabLst>
            </a:pPr>
            <a:endParaRPr lang="en-US" sz="2800" b="0" strike="noStrike" spc="-1">
              <a:latin typeface="Arial"/>
            </a:endParaRPr>
          </a:p>
          <a:p>
            <a:pPr>
              <a:lnSpc>
                <a:spcPct val="90000"/>
              </a:lnSpc>
              <a:spcBef>
                <a:spcPts val="1001"/>
              </a:spcBef>
              <a:tabLst>
                <a:tab pos="0" algn="l"/>
              </a:tabLst>
            </a:pPr>
            <a:r>
              <a:rPr lang="sr-Latn-RS" sz="2600" b="0" strike="noStrike" spc="-1">
                <a:solidFill>
                  <a:srgbClr val="000000"/>
                </a:solidFill>
                <a:latin typeface="Arial"/>
                <a:ea typeface="DejaVu Sans"/>
              </a:rPr>
              <a:t>Osnovana Ugovorom iz Atine od 25. oktobra 2005.</a:t>
            </a:r>
            <a:endParaRPr lang="en-US" sz="2600" b="0" strike="noStrike" spc="-1">
              <a:latin typeface="Arial"/>
            </a:endParaRPr>
          </a:p>
          <a:p>
            <a:pPr>
              <a:lnSpc>
                <a:spcPct val="90000"/>
              </a:lnSpc>
              <a:spcBef>
                <a:spcPts val="1001"/>
              </a:spcBef>
              <a:tabLst>
                <a:tab pos="0" algn="l"/>
              </a:tabLst>
            </a:pPr>
            <a:r>
              <a:rPr lang="sr-Latn-RS" sz="2600" b="0" strike="noStrike" spc="-1">
                <a:solidFill>
                  <a:srgbClr val="000000"/>
                </a:solidFill>
                <a:latin typeface="Arial"/>
                <a:ea typeface="DejaVu Sans"/>
              </a:rPr>
              <a:t>Osnovni cilj: proširenje unutrašnjeg energetskog tržišta EU i stvaranje integrisanog tržišta za priodni gas, električnu energiju i naftu.</a:t>
            </a:r>
            <a:endParaRPr lang="en-US" sz="2600" b="0" strike="noStrike" spc="-1">
              <a:latin typeface="Arial"/>
            </a:endParaRPr>
          </a:p>
          <a:p>
            <a:pPr>
              <a:lnSpc>
                <a:spcPct val="90000"/>
              </a:lnSpc>
              <a:spcBef>
                <a:spcPts val="1001"/>
              </a:spcBef>
              <a:tabLst>
                <a:tab pos="0" algn="l"/>
              </a:tabLst>
            </a:pPr>
            <a:r>
              <a:rPr lang="sr-Latn-RS" sz="2600" b="0" strike="noStrike" spc="-1">
                <a:solidFill>
                  <a:srgbClr val="000000"/>
                </a:solidFill>
                <a:latin typeface="Arial"/>
                <a:ea typeface="DejaVu Sans"/>
              </a:rPr>
              <a:t>Jedan od ciljeva: unapređenje stanja životne sredine u pogledu Mrežne energije i sa njom povezanom energetskom efikasnošću, kao i podsticanje korišćenja obnovljivih izvora energije.</a:t>
            </a:r>
            <a:endParaRPr lang="en-US" sz="2600" b="0" strike="noStrike" spc="-1">
              <a:latin typeface="Arial"/>
            </a:endParaRPr>
          </a:p>
          <a:p>
            <a:pPr>
              <a:lnSpc>
                <a:spcPct val="90000"/>
              </a:lnSpc>
              <a:spcBef>
                <a:spcPts val="1001"/>
              </a:spcBef>
              <a:tabLst>
                <a:tab pos="0" algn="l"/>
              </a:tabLst>
            </a:pPr>
            <a:r>
              <a:rPr lang="sr-Latn-RS" sz="2200" b="0" strike="noStrike" spc="-1">
                <a:solidFill>
                  <a:srgbClr val="000000"/>
                </a:solidFill>
                <a:latin typeface="Arial"/>
                <a:ea typeface="DejaVu Sans"/>
              </a:rPr>
              <a:t> </a:t>
            </a:r>
            <a:endParaRPr lang="en-US" sz="22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 name="Picture 1_11"/>
          <p:cNvPicPr/>
          <p:nvPr/>
        </p:nvPicPr>
        <p:blipFill>
          <a:blip r:embed="rId2"/>
          <a:stretch/>
        </p:blipFill>
        <p:spPr>
          <a:xfrm>
            <a:off x="1080" y="0"/>
            <a:ext cx="12187080" cy="6855120"/>
          </a:xfrm>
          <a:prstGeom prst="rect">
            <a:avLst/>
          </a:prstGeom>
          <a:ln w="0">
            <a:noFill/>
          </a:ln>
        </p:spPr>
      </p:pic>
      <p:sp>
        <p:nvSpPr>
          <p:cNvPr id="104" name="CustomShape 1"/>
          <p:cNvSpPr/>
          <p:nvPr/>
        </p:nvSpPr>
        <p:spPr>
          <a:xfrm>
            <a:off x="609480" y="1856880"/>
            <a:ext cx="1096992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r>
              <a:rPr lang="sr-Latn-RS" sz="2800" b="1" strike="noStrike" spc="-1">
                <a:solidFill>
                  <a:srgbClr val="000000"/>
                </a:solidFill>
                <a:latin typeface="Arial"/>
                <a:ea typeface="DejaVu Sans"/>
              </a:rPr>
              <a:t>ENERGETSKA ZAJEDNICA: PRAVNI OKVIR</a:t>
            </a:r>
            <a:endParaRPr lang="en-US" sz="2800" b="0" strike="noStrike" spc="-1">
              <a:latin typeface="Arial"/>
            </a:endParaRPr>
          </a:p>
          <a:p>
            <a:pPr>
              <a:lnSpc>
                <a:spcPct val="90000"/>
              </a:lnSpc>
              <a:spcBef>
                <a:spcPts val="1001"/>
              </a:spcBef>
              <a:tabLst>
                <a:tab pos="0" algn="l"/>
              </a:tabLst>
            </a:pPr>
            <a:r>
              <a:rPr lang="sr-Latn-RS" sz="2800" b="0" strike="noStrike" spc="-1">
                <a:solidFill>
                  <a:srgbClr val="000000"/>
                </a:solidFill>
                <a:latin typeface="Arial"/>
                <a:ea typeface="DejaVu Sans"/>
              </a:rPr>
              <a:t>Osnivačkim ugovorom predviđena primena pravnih tekovina EU u oblastima energetike,  zaštite životne sredine, konkurencije i primene obnovljivih izvora energije.</a:t>
            </a:r>
            <a:endParaRPr lang="en-US" sz="2800" b="0" strike="noStrike" spc="-1">
              <a:latin typeface="Arial"/>
            </a:endParaRPr>
          </a:p>
          <a:p>
            <a:pPr>
              <a:lnSpc>
                <a:spcPct val="90000"/>
              </a:lnSpc>
              <a:spcBef>
                <a:spcPts val="1001"/>
              </a:spcBef>
              <a:tabLst>
                <a:tab pos="0" algn="l"/>
              </a:tabLst>
            </a:pPr>
            <a:r>
              <a:rPr lang="sr-Latn-RS" sz="2800" b="0" strike="noStrike" spc="-1">
                <a:solidFill>
                  <a:srgbClr val="000000"/>
                </a:solidFill>
                <a:latin typeface="Arial"/>
                <a:ea typeface="DejaVu Sans"/>
              </a:rPr>
              <a:t>Energetska zajednica usvaja mere kojim prilagođava pravila pravnih tekovina EU, uzimajući u obzir institucionalni okvir Zajednice i specifičnu situaciju svake od ugovornih strana (EU sa jedne strane, zemlje JI Evrope sa druge strane).</a:t>
            </a:r>
            <a:endParaRPr lang="en-US" sz="2800" b="0" strike="noStrike" spc="-1">
              <a:latin typeface="Arial"/>
            </a:endParaRPr>
          </a:p>
          <a:p>
            <a:pPr>
              <a:lnSpc>
                <a:spcPct val="90000"/>
              </a:lnSpc>
              <a:spcBef>
                <a:spcPts val="1001"/>
              </a:spcBef>
              <a:tabLst>
                <a:tab pos="0" algn="l"/>
              </a:tabLst>
            </a:pPr>
            <a:r>
              <a:rPr lang="sr-Latn-RS" sz="2800" b="0" strike="noStrike" spc="-1">
                <a:solidFill>
                  <a:srgbClr val="000000"/>
                </a:solidFill>
                <a:latin typeface="Arial"/>
                <a:ea typeface="DejaVu Sans"/>
              </a:rPr>
              <a:t>U decembru 2022. Evropski zeleni plan u potpunosti  inkorporiran u pravo Energetske zajednice. </a:t>
            </a:r>
            <a:endParaRPr lang="en-US" sz="28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Picture 1_12"/>
          <p:cNvPicPr/>
          <p:nvPr/>
        </p:nvPicPr>
        <p:blipFill>
          <a:blip r:embed="rId2"/>
          <a:stretch/>
        </p:blipFill>
        <p:spPr>
          <a:xfrm>
            <a:off x="1080" y="0"/>
            <a:ext cx="12187080" cy="6855120"/>
          </a:xfrm>
          <a:prstGeom prst="rect">
            <a:avLst/>
          </a:prstGeom>
          <a:ln w="0">
            <a:noFill/>
          </a:ln>
        </p:spPr>
      </p:pic>
      <p:sp>
        <p:nvSpPr>
          <p:cNvPr id="106" name="CustomShape 1"/>
          <p:cNvSpPr/>
          <p:nvPr/>
        </p:nvSpPr>
        <p:spPr>
          <a:xfrm>
            <a:off x="609480" y="1856880"/>
            <a:ext cx="1096992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r>
              <a:rPr lang="sr-Latn-RS" sz="2800" b="1" strike="noStrike" spc="-1">
                <a:solidFill>
                  <a:srgbClr val="000000"/>
                </a:solidFill>
                <a:latin typeface="Arial"/>
                <a:ea typeface="DejaVu Sans"/>
              </a:rPr>
              <a:t>ENERGETSKA ZAJEDNICE: INSTITUCIONALNI OKVIR ZA REŠAVANJE SPOROVA</a:t>
            </a:r>
            <a:endParaRPr lang="en-US" sz="2800" b="0" strike="noStrike" spc="-1">
              <a:latin typeface="Arial"/>
            </a:endParaRPr>
          </a:p>
          <a:p>
            <a:pPr>
              <a:lnSpc>
                <a:spcPct val="90000"/>
              </a:lnSpc>
              <a:spcBef>
                <a:spcPts val="1001"/>
              </a:spcBef>
              <a:tabLst>
                <a:tab pos="0" algn="l"/>
              </a:tabLst>
            </a:pPr>
            <a:r>
              <a:rPr lang="en-US" sz="2600" b="0" strike="noStrike" spc="-1">
                <a:solidFill>
                  <a:srgbClr val="000000"/>
                </a:solidFill>
                <a:latin typeface="Arial"/>
                <a:ea typeface="DejaVu Sans"/>
              </a:rPr>
              <a:t>Svaka Strana, Sekteratarijat ili Regulatorni odbor mogu obavestiti Ministarski savet da neka ugovorna strane ne postupa u skladu sa obavezama iz Ugovora ili da nije primenila neku odluku u određenom roku.</a:t>
            </a:r>
            <a:endParaRPr lang="en-US" sz="2600" b="0" strike="noStrike" spc="-1">
              <a:latin typeface="Arial"/>
            </a:endParaRPr>
          </a:p>
          <a:p>
            <a:pPr>
              <a:lnSpc>
                <a:spcPct val="90000"/>
              </a:lnSpc>
              <a:spcBef>
                <a:spcPts val="1001"/>
              </a:spcBef>
              <a:tabLst>
                <a:tab pos="0" algn="l"/>
              </a:tabLst>
            </a:pPr>
            <a:r>
              <a:rPr lang="sr-Latn-RS" sz="2400" b="0" strike="noStrike" spc="-1">
                <a:solidFill>
                  <a:srgbClr val="000000"/>
                </a:solidFill>
                <a:latin typeface="Arial"/>
                <a:ea typeface="DejaVu Sans"/>
              </a:rPr>
              <a:t>Odluku o utvrđivanju izvršene povrede donosi Ministarski savet većinom glasova, a u određenim slučajevima jednoglasno.</a:t>
            </a:r>
            <a:endParaRPr lang="en-US" sz="2400" b="0" strike="noStrike" spc="-1">
              <a:latin typeface="Arial"/>
            </a:endParaRPr>
          </a:p>
          <a:p>
            <a:pPr>
              <a:lnSpc>
                <a:spcPct val="90000"/>
              </a:lnSpc>
              <a:spcBef>
                <a:spcPts val="1001"/>
              </a:spcBef>
              <a:tabLst>
                <a:tab pos="0" algn="l"/>
              </a:tabLst>
            </a:pPr>
            <a:r>
              <a:rPr lang="sr-Latn-RS" sz="2400" b="0" strike="noStrike" spc="-1">
                <a:solidFill>
                  <a:srgbClr val="000000"/>
                </a:solidFill>
                <a:latin typeface="Arial"/>
                <a:ea typeface="DejaVu Sans"/>
              </a:rPr>
              <a:t>U slučaju ozbiljnog i trajnog kršenja obaveza Ministarski savet može jednoglasnom odlukom suspendovati određena prava dotičnoj strani, uključujući glasačko pravo, isključenje sa sastanaka ili iz mehanizama predviđenih Ugovorom.</a:t>
            </a:r>
            <a:endParaRPr lang="en-US" sz="2400" b="0" strike="noStrike" spc="-1">
              <a:latin typeface="Arial"/>
            </a:endParaRPr>
          </a:p>
          <a:p>
            <a:pPr>
              <a:lnSpc>
                <a:spcPct val="90000"/>
              </a:lnSpc>
              <a:spcBef>
                <a:spcPts val="1001"/>
              </a:spcBef>
              <a:tabLst>
                <a:tab pos="0" algn="l"/>
              </a:tabLst>
            </a:pPr>
            <a:endParaRPr lang="en-US" sz="24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 name="Picture 1_13"/>
          <p:cNvPicPr/>
          <p:nvPr/>
        </p:nvPicPr>
        <p:blipFill>
          <a:blip r:embed="rId2"/>
          <a:stretch/>
        </p:blipFill>
        <p:spPr>
          <a:xfrm>
            <a:off x="-71640" y="0"/>
            <a:ext cx="12187080" cy="6855120"/>
          </a:xfrm>
          <a:prstGeom prst="rect">
            <a:avLst/>
          </a:prstGeom>
          <a:ln w="0">
            <a:noFill/>
          </a:ln>
        </p:spPr>
      </p:pic>
      <p:sp>
        <p:nvSpPr>
          <p:cNvPr id="108" name="CustomShape 1"/>
          <p:cNvSpPr/>
          <p:nvPr/>
        </p:nvSpPr>
        <p:spPr>
          <a:xfrm>
            <a:off x="609480" y="1856880"/>
            <a:ext cx="1096992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r>
              <a:rPr lang="sr-Latn-RS" sz="2800" b="1" strike="noStrike" spc="-1">
                <a:solidFill>
                  <a:srgbClr val="000000"/>
                </a:solidFill>
                <a:latin typeface="Arial"/>
                <a:ea typeface="DejaVu Sans"/>
              </a:rPr>
              <a:t>BERLINSKI PROCES</a:t>
            </a:r>
            <a:endParaRPr lang="en-US" sz="2800" b="0" strike="noStrike" spc="-1">
              <a:latin typeface="Arial"/>
            </a:endParaRPr>
          </a:p>
          <a:p>
            <a:pPr>
              <a:lnSpc>
                <a:spcPct val="90000"/>
              </a:lnSpc>
              <a:spcBef>
                <a:spcPts val="1001"/>
              </a:spcBef>
              <a:tabLst>
                <a:tab pos="0" algn="l"/>
              </a:tabLst>
            </a:pPr>
            <a:r>
              <a:rPr lang="en-US" sz="2600" b="0" strike="noStrike" spc="-1">
                <a:solidFill>
                  <a:srgbClr val="000000"/>
                </a:solidFill>
                <a:latin typeface="Arial"/>
                <a:ea typeface="DejaVu Sans"/>
              </a:rPr>
              <a:t>Započet 2014. godine kao platforma za povećanje saradnje između šest Zapadnobalkanskih zemalja, država partnera (Austrija, Bugarska, Hrvatska, Grčka, Italija, Poljska, Slovenija,Nemačka, Francuska i Velika Britanija) i EU.</a:t>
            </a:r>
            <a:endParaRPr lang="en-US" sz="2600" b="0" strike="noStrike" spc="-1">
              <a:latin typeface="Arial"/>
            </a:endParaRPr>
          </a:p>
          <a:p>
            <a:pPr>
              <a:lnSpc>
                <a:spcPct val="90000"/>
              </a:lnSpc>
              <a:spcBef>
                <a:spcPts val="1001"/>
              </a:spcBef>
              <a:tabLst>
                <a:tab pos="0" algn="l"/>
              </a:tabLst>
            </a:pPr>
            <a:r>
              <a:rPr lang="en-US" sz="2600" b="0" strike="noStrike" spc="-1">
                <a:solidFill>
                  <a:srgbClr val="000000"/>
                </a:solidFill>
                <a:latin typeface="Arial"/>
                <a:ea typeface="DejaVu Sans"/>
              </a:rPr>
              <a:t>Učesnici: predstavnici civilnog društva, mladih, biznisa iz zemalja Zapadnog Balkana; međunarodne finansijske organizacije, regionalne organizacije</a:t>
            </a:r>
            <a:endParaRPr lang="en-US" sz="2600" b="0" strike="noStrike" spc="-1">
              <a:latin typeface="Arial"/>
            </a:endParaRPr>
          </a:p>
          <a:p>
            <a:pPr>
              <a:lnSpc>
                <a:spcPct val="90000"/>
              </a:lnSpc>
              <a:spcBef>
                <a:spcPts val="1001"/>
              </a:spcBef>
              <a:tabLst>
                <a:tab pos="0" algn="l"/>
              </a:tabLst>
            </a:pPr>
            <a:endParaRPr lang="en-US" sz="2600" b="0" strike="noStrike" spc="-1">
              <a:latin typeface="Arial"/>
            </a:endParaRPr>
          </a:p>
          <a:p>
            <a:pPr>
              <a:lnSpc>
                <a:spcPct val="90000"/>
              </a:lnSpc>
              <a:spcBef>
                <a:spcPts val="1001"/>
              </a:spcBef>
              <a:tabLst>
                <a:tab pos="0" algn="l"/>
              </a:tabLst>
            </a:pPr>
            <a:endParaRPr lang="en-US" sz="26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 name="Picture 1_16"/>
          <p:cNvPicPr/>
          <p:nvPr/>
        </p:nvPicPr>
        <p:blipFill>
          <a:blip r:embed="rId2"/>
          <a:stretch/>
        </p:blipFill>
        <p:spPr>
          <a:xfrm>
            <a:off x="-71640" y="0"/>
            <a:ext cx="12187080" cy="6855120"/>
          </a:xfrm>
          <a:prstGeom prst="rect">
            <a:avLst/>
          </a:prstGeom>
          <a:ln w="0">
            <a:noFill/>
          </a:ln>
        </p:spPr>
      </p:pic>
      <p:sp>
        <p:nvSpPr>
          <p:cNvPr id="110" name="CustomShape 1"/>
          <p:cNvSpPr/>
          <p:nvPr/>
        </p:nvSpPr>
        <p:spPr>
          <a:xfrm>
            <a:off x="609480" y="1856880"/>
            <a:ext cx="1096992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r>
              <a:rPr lang="sr-Latn-RS" sz="2800" b="1" strike="noStrike" spc="-1">
                <a:solidFill>
                  <a:srgbClr val="000000"/>
                </a:solidFill>
                <a:latin typeface="Arial"/>
                <a:ea typeface="DejaVu Sans"/>
              </a:rPr>
              <a:t>BERLINSKI PROCES: ZELENA AGENDA</a:t>
            </a:r>
            <a:endParaRPr lang="en-US" sz="2800" b="0" strike="noStrike" spc="-1">
              <a:latin typeface="Arial"/>
            </a:endParaRPr>
          </a:p>
          <a:p>
            <a:pPr>
              <a:lnSpc>
                <a:spcPct val="90000"/>
              </a:lnSpc>
              <a:spcBef>
                <a:spcPts val="1001"/>
              </a:spcBef>
              <a:tabLst>
                <a:tab pos="0" algn="l"/>
              </a:tabLst>
            </a:pPr>
            <a:endParaRPr lang="en-US" sz="2800" b="0" strike="noStrike" spc="-1">
              <a:latin typeface="Arial"/>
            </a:endParaRPr>
          </a:p>
          <a:p>
            <a:pPr>
              <a:lnSpc>
                <a:spcPct val="90000"/>
              </a:lnSpc>
              <a:spcBef>
                <a:spcPts val="1001"/>
              </a:spcBef>
              <a:tabLst>
                <a:tab pos="0" algn="l"/>
              </a:tabLst>
            </a:pPr>
            <a:r>
              <a:rPr lang="en-US" sz="2600" b="0" strike="noStrike" spc="-1">
                <a:solidFill>
                  <a:srgbClr val="000000"/>
                </a:solidFill>
                <a:latin typeface="Arial"/>
                <a:ea typeface="DejaVu Sans"/>
              </a:rPr>
              <a:t>Deklaracija  Zelenoj agendi za zapadni Balkan usvojena u Sofiji 10. novembra u okviru Berlinskog procesa.</a:t>
            </a:r>
            <a:endParaRPr lang="en-US" sz="2600" b="0" strike="noStrike" spc="-1">
              <a:latin typeface="Arial"/>
            </a:endParaRPr>
          </a:p>
          <a:p>
            <a:pPr>
              <a:lnSpc>
                <a:spcPct val="90000"/>
              </a:lnSpc>
              <a:spcBef>
                <a:spcPts val="1001"/>
              </a:spcBef>
              <a:tabLst>
                <a:tab pos="0" algn="l"/>
              </a:tabLst>
            </a:pPr>
            <a:r>
              <a:rPr lang="en-US" sz="2600" b="0" strike="noStrike" spc="-1">
                <a:solidFill>
                  <a:srgbClr val="000000"/>
                </a:solidFill>
                <a:latin typeface="Arial"/>
                <a:ea typeface="DejaVu Sans"/>
              </a:rPr>
              <a:t>Cilj: odgovor na izazove klimatskih promena i zelene tranzicije, usklađivanje sa pravnim tekovinama EU radi ispunjavanja cilja iz Evropskog zelenog plana.</a:t>
            </a:r>
            <a:endParaRPr lang="en-US" sz="2600" b="0" strike="noStrike" spc="-1">
              <a:latin typeface="Arial"/>
            </a:endParaRPr>
          </a:p>
          <a:p>
            <a:pPr>
              <a:lnSpc>
                <a:spcPct val="90000"/>
              </a:lnSpc>
              <a:spcBef>
                <a:spcPts val="1001"/>
              </a:spcBef>
              <a:tabLst>
                <a:tab pos="0" algn="l"/>
              </a:tabLst>
            </a:pPr>
            <a:r>
              <a:rPr lang="en-US" sz="2600" b="0" strike="noStrike" spc="-1">
                <a:solidFill>
                  <a:srgbClr val="000000"/>
                </a:solidFill>
                <a:latin typeface="Arial"/>
                <a:ea typeface="DejaVu Sans"/>
              </a:rPr>
              <a:t>Utemeljena na Ekonomsko-investicionom planu za Zapadni Balkan.</a:t>
            </a:r>
            <a:endParaRPr lang="en-US" sz="2600" b="0" strike="noStrike" spc="-1">
              <a:latin typeface="Arial"/>
            </a:endParaRPr>
          </a:p>
          <a:p>
            <a:pPr>
              <a:lnSpc>
                <a:spcPct val="90000"/>
              </a:lnSpc>
              <a:spcBef>
                <a:spcPts val="1001"/>
              </a:spcBef>
              <a:tabLst>
                <a:tab pos="0" algn="l"/>
              </a:tabLst>
            </a:pPr>
            <a:endParaRPr lang="en-US" sz="26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Picture 1_15"/>
          <p:cNvPicPr/>
          <p:nvPr/>
        </p:nvPicPr>
        <p:blipFill>
          <a:blip r:embed="rId2"/>
          <a:stretch/>
        </p:blipFill>
        <p:spPr>
          <a:xfrm>
            <a:off x="-71640" y="0"/>
            <a:ext cx="12187080" cy="6855120"/>
          </a:xfrm>
          <a:prstGeom prst="rect">
            <a:avLst/>
          </a:prstGeom>
          <a:ln w="0">
            <a:noFill/>
          </a:ln>
        </p:spPr>
      </p:pic>
      <p:sp>
        <p:nvSpPr>
          <p:cNvPr id="112" name="CustomShape 1"/>
          <p:cNvSpPr/>
          <p:nvPr/>
        </p:nvSpPr>
        <p:spPr>
          <a:xfrm>
            <a:off x="609480" y="1856880"/>
            <a:ext cx="1096992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r>
              <a:rPr lang="sr-Latn-RS" sz="2800" b="1" strike="noStrike" spc="-1">
                <a:solidFill>
                  <a:srgbClr val="000000"/>
                </a:solidFill>
                <a:latin typeface="Arial"/>
                <a:ea typeface="DejaVu Sans"/>
              </a:rPr>
              <a:t>ZAŠTITA ŽIVOTNE SREDINE U OKVIRU SAVETA EVROPE</a:t>
            </a:r>
            <a:endParaRPr lang="en-US" sz="2800" b="0" strike="noStrike" spc="-1">
              <a:latin typeface="Arial"/>
            </a:endParaRPr>
          </a:p>
          <a:p>
            <a:pPr>
              <a:lnSpc>
                <a:spcPct val="90000"/>
              </a:lnSpc>
              <a:spcBef>
                <a:spcPts val="1001"/>
              </a:spcBef>
              <a:tabLst>
                <a:tab pos="0" algn="l"/>
              </a:tabLst>
            </a:pPr>
            <a:r>
              <a:rPr lang="en-US" sz="2600" b="0" strike="noStrike" spc="-1">
                <a:solidFill>
                  <a:srgbClr val="000000"/>
                </a:solidFill>
                <a:latin typeface="Arial"/>
                <a:ea typeface="DejaVu Sans"/>
              </a:rPr>
              <a:t>Međunarodne konvencije zaključene u okviru SE, odluke, preporuke organa SE predstavljaju deo pravnih tekovina EU.</a:t>
            </a:r>
            <a:endParaRPr lang="en-US" sz="2600" b="0" strike="noStrike" spc="-1">
              <a:latin typeface="Arial"/>
            </a:endParaRPr>
          </a:p>
          <a:p>
            <a:pPr>
              <a:lnSpc>
                <a:spcPct val="90000"/>
              </a:lnSpc>
              <a:spcBef>
                <a:spcPts val="1001"/>
              </a:spcBef>
              <a:tabLst>
                <a:tab pos="0" algn="l"/>
              </a:tabLst>
            </a:pPr>
            <a:r>
              <a:rPr lang="en-US" sz="2600" b="0" strike="noStrike" spc="-1">
                <a:solidFill>
                  <a:srgbClr val="000000"/>
                </a:solidFill>
                <a:latin typeface="Arial"/>
                <a:ea typeface="DejaVu Sans"/>
              </a:rPr>
              <a:t>Presude Evropskog suda za ljudska prava deo opšteg načela EU o ljudskim pravima.</a:t>
            </a:r>
            <a:endParaRPr lang="en-US" sz="2600" b="0" strike="noStrike" spc="-1">
              <a:latin typeface="Arial"/>
            </a:endParaRPr>
          </a:p>
          <a:p>
            <a:pPr>
              <a:lnSpc>
                <a:spcPct val="90000"/>
              </a:lnSpc>
              <a:spcBef>
                <a:spcPts val="1001"/>
              </a:spcBef>
              <a:tabLst>
                <a:tab pos="0" algn="l"/>
              </a:tabLst>
            </a:pPr>
            <a:r>
              <a:rPr lang="en-US" sz="2600" b="0" strike="noStrike" spc="-1">
                <a:solidFill>
                  <a:srgbClr val="000000"/>
                </a:solidFill>
                <a:latin typeface="Arial"/>
                <a:ea typeface="DejaVu Sans"/>
              </a:rPr>
              <a:t>Konvencija o krivičnopravnoj zaštiti životne sredine iz 1998. godine (Srbija je još nije ratifikovala).</a:t>
            </a:r>
            <a:endParaRPr lang="en-US" sz="2600" b="0" strike="noStrike" spc="-1">
              <a:latin typeface="Arial"/>
            </a:endParaRPr>
          </a:p>
          <a:p>
            <a:pPr>
              <a:lnSpc>
                <a:spcPct val="90000"/>
              </a:lnSpc>
              <a:spcBef>
                <a:spcPts val="1001"/>
              </a:spcBef>
              <a:tabLst>
                <a:tab pos="0" algn="l"/>
              </a:tabLst>
            </a:pPr>
            <a:r>
              <a:rPr lang="en-US" sz="2600" b="0" strike="noStrike" spc="-1">
                <a:solidFill>
                  <a:srgbClr val="000000"/>
                </a:solidFill>
                <a:latin typeface="Arial"/>
                <a:ea typeface="DejaVu Sans"/>
              </a:rPr>
              <a:t>Evropska socijalna povelja iz 1966, revidirana 1996.</a:t>
            </a:r>
            <a:endParaRPr lang="en-US" sz="2600" b="0" strike="noStrike" spc="-1">
              <a:latin typeface="Arial"/>
            </a:endParaRPr>
          </a:p>
          <a:p>
            <a:pPr>
              <a:lnSpc>
                <a:spcPct val="90000"/>
              </a:lnSpc>
              <a:spcBef>
                <a:spcPts val="1001"/>
              </a:spcBef>
              <a:tabLst>
                <a:tab pos="0" algn="l"/>
              </a:tabLst>
            </a:pPr>
            <a:r>
              <a:rPr lang="en-US" sz="2600" b="0" strike="noStrike" spc="-1">
                <a:solidFill>
                  <a:srgbClr val="000000"/>
                </a:solidFill>
                <a:latin typeface="Arial"/>
                <a:ea typeface="DejaVu Sans"/>
              </a:rPr>
              <a:t>Bernska konvencija o očuvanju evropske divlje flore i fauna i prirodnih staništa iz 1979.</a:t>
            </a:r>
            <a:endParaRPr lang="en-US" sz="26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Picture 1_17"/>
          <p:cNvPicPr/>
          <p:nvPr/>
        </p:nvPicPr>
        <p:blipFill>
          <a:blip r:embed="rId2"/>
          <a:stretch/>
        </p:blipFill>
        <p:spPr>
          <a:xfrm>
            <a:off x="-71640" y="0"/>
            <a:ext cx="12187080" cy="6855120"/>
          </a:xfrm>
          <a:prstGeom prst="rect">
            <a:avLst/>
          </a:prstGeom>
          <a:ln w="0">
            <a:noFill/>
          </a:ln>
        </p:spPr>
      </p:pic>
      <p:sp>
        <p:nvSpPr>
          <p:cNvPr id="114" name="CustomShape 1"/>
          <p:cNvSpPr/>
          <p:nvPr/>
        </p:nvSpPr>
        <p:spPr>
          <a:xfrm>
            <a:off x="609480" y="1856880"/>
            <a:ext cx="1096992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r>
              <a:rPr lang="sr-Latn-RS" sz="2800" b="1" strike="noStrike" spc="-1">
                <a:solidFill>
                  <a:srgbClr val="000000"/>
                </a:solidFill>
                <a:latin typeface="Arial"/>
                <a:ea typeface="DejaVu Sans"/>
              </a:rPr>
              <a:t>PRAKSA EVROPSKOG SUDA ZA LJUDSKA PRAVA U OBLASTI ZAŠTITE ŽIVOTNE SREDINE</a:t>
            </a:r>
            <a:endParaRPr lang="en-US" sz="2800" b="0" strike="noStrike" spc="-1">
              <a:latin typeface="Arial"/>
            </a:endParaRPr>
          </a:p>
          <a:p>
            <a:pPr>
              <a:lnSpc>
                <a:spcPct val="90000"/>
              </a:lnSpc>
              <a:spcBef>
                <a:spcPts val="1001"/>
              </a:spcBef>
              <a:tabLst>
                <a:tab pos="0" algn="l"/>
              </a:tabLst>
            </a:pPr>
            <a:endParaRPr lang="en-US" sz="2800" b="0" strike="noStrike" spc="-1">
              <a:latin typeface="Arial"/>
            </a:endParaRPr>
          </a:p>
          <a:p>
            <a:pPr>
              <a:lnSpc>
                <a:spcPct val="90000"/>
              </a:lnSpc>
              <a:spcBef>
                <a:spcPts val="1001"/>
              </a:spcBef>
              <a:tabLst>
                <a:tab pos="0" algn="l"/>
              </a:tabLst>
            </a:pPr>
            <a:r>
              <a:rPr lang="en-US" sz="2600" b="0" strike="noStrike" spc="-1">
                <a:solidFill>
                  <a:srgbClr val="000000"/>
                </a:solidFill>
                <a:latin typeface="Arial"/>
                <a:ea typeface="DejaVu Sans"/>
              </a:rPr>
              <a:t>Pravo na zdravu životnu sredinu nije izričito predviđeno Evropskom konvencijom za zaštitu ljudskih prava i osnovnih sloboda.</a:t>
            </a:r>
            <a:endParaRPr lang="en-US" sz="2600" b="0" strike="noStrike" spc="-1">
              <a:latin typeface="Arial"/>
            </a:endParaRPr>
          </a:p>
          <a:p>
            <a:pPr>
              <a:lnSpc>
                <a:spcPct val="90000"/>
              </a:lnSpc>
              <a:spcBef>
                <a:spcPts val="1001"/>
              </a:spcBef>
              <a:tabLst>
                <a:tab pos="0" algn="l"/>
              </a:tabLst>
            </a:pPr>
            <a:r>
              <a:rPr lang="en-US" sz="2600" b="0" strike="noStrike" spc="-1">
                <a:solidFill>
                  <a:srgbClr val="000000"/>
                </a:solidFill>
                <a:latin typeface="Arial"/>
                <a:ea typeface="DejaVu Sans"/>
              </a:rPr>
              <a:t>Evropski sud za ljudska prava u više od 300 presuda se bavio pitanjima vezanim za zaštitu životne sredine (zagađenje, prirodne ili ljudskim aktivnostima izazvane katastrofe, pristup informacijama o životnoj sredini) u kontekstu prava na život, slobodu govora, pravo na poštovanje privatnosti i porodičnog života.</a:t>
            </a:r>
            <a:endParaRPr lang="en-US" sz="2600" b="0" strike="noStrike" spc="-1">
              <a:latin typeface="Arial"/>
            </a:endParaRPr>
          </a:p>
          <a:p>
            <a:pPr>
              <a:lnSpc>
                <a:spcPct val="90000"/>
              </a:lnSpc>
              <a:spcBef>
                <a:spcPts val="1001"/>
              </a:spcBef>
              <a:tabLst>
                <a:tab pos="0" algn="l"/>
              </a:tabLst>
            </a:pPr>
            <a:endParaRPr lang="en-US" sz="26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Picture 1_17"/>
          <p:cNvPicPr/>
          <p:nvPr/>
        </p:nvPicPr>
        <p:blipFill>
          <a:blip r:embed="rId3"/>
          <a:stretch/>
        </p:blipFill>
        <p:spPr>
          <a:xfrm>
            <a:off x="0" y="0"/>
            <a:ext cx="12187080" cy="6855120"/>
          </a:xfrm>
          <a:prstGeom prst="rect">
            <a:avLst/>
          </a:prstGeom>
          <a:ln w="0">
            <a:noFill/>
          </a:ln>
        </p:spPr>
      </p:pic>
      <p:sp>
        <p:nvSpPr>
          <p:cNvPr id="114" name="CustomShape 1"/>
          <p:cNvSpPr/>
          <p:nvPr/>
        </p:nvSpPr>
        <p:spPr>
          <a:xfrm>
            <a:off x="471333" y="1679263"/>
            <a:ext cx="1096992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90000"/>
              </a:lnSpc>
              <a:spcBef>
                <a:spcPts val="1001"/>
              </a:spcBef>
              <a:tabLst>
                <a:tab pos="0" algn="l"/>
              </a:tabLst>
            </a:pPr>
            <a:endParaRPr lang="en-US" sz="2400" spc="-1" dirty="0">
              <a:solidFill>
                <a:srgbClr val="000000"/>
              </a:solidFill>
            </a:endParaRPr>
          </a:p>
        </p:txBody>
      </p:sp>
      <p:sp>
        <p:nvSpPr>
          <p:cNvPr id="3" name="Rectangle 2"/>
          <p:cNvSpPr/>
          <p:nvPr/>
        </p:nvSpPr>
        <p:spPr>
          <a:xfrm>
            <a:off x="540199" y="5081540"/>
            <a:ext cx="11106681" cy="954107"/>
          </a:xfrm>
          <a:prstGeom prst="rect">
            <a:avLst/>
          </a:prstGeom>
        </p:spPr>
        <p:txBody>
          <a:bodyPr wrap="square">
            <a:spAutoFit/>
          </a:bodyPr>
          <a:lstStyle/>
          <a:p>
            <a:r>
              <a:rPr lang="en-US" sz="1400" dirty="0"/>
              <a:t>DISCLAIMER </a:t>
            </a:r>
          </a:p>
          <a:p>
            <a:r>
              <a:rPr lang="en-US" sz="1400" dirty="0"/>
              <a:t>Funded by the European Union. Views and opinions expressed are however those of the author(s) only and do not necessarily reflect those of the European Union or the European Education and Culture Executive Agency (EACEA). Neither the European Union nor the granting authority can be held responsible for them.</a:t>
            </a:r>
          </a:p>
        </p:txBody>
      </p:sp>
      <p:sp>
        <p:nvSpPr>
          <p:cNvPr id="4" name="Rectangle 3"/>
          <p:cNvSpPr/>
          <p:nvPr/>
        </p:nvSpPr>
        <p:spPr>
          <a:xfrm>
            <a:off x="3934676" y="1836554"/>
            <a:ext cx="4768569" cy="584775"/>
          </a:xfrm>
          <a:prstGeom prst="rect">
            <a:avLst/>
          </a:prstGeom>
        </p:spPr>
        <p:txBody>
          <a:bodyPr wrap="square">
            <a:spAutoFit/>
          </a:bodyPr>
          <a:lstStyle/>
          <a:p>
            <a:r>
              <a:rPr lang="en-US" sz="3200" b="1" dirty="0"/>
              <a:t>HVALA NA </a:t>
            </a:r>
            <a:r>
              <a:rPr lang="en-US" sz="3200" b="1" dirty="0" smtClean="0"/>
              <a:t>PAŽNJI</a:t>
            </a:r>
            <a:r>
              <a:rPr lang="sr-Latn-RS" sz="3200" b="1" dirty="0" smtClean="0"/>
              <a:t>!</a:t>
            </a:r>
            <a:endParaRPr lang="en-US" sz="3200" b="1" dirty="0"/>
          </a:p>
        </p:txBody>
      </p:sp>
    </p:spTree>
    <p:extLst>
      <p:ext uri="{BB962C8B-B14F-4D97-AF65-F5344CB8AC3E}">
        <p14:creationId xmlns:p14="http://schemas.microsoft.com/office/powerpoint/2010/main" val="153899976"/>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95</TotalTime>
  <Words>1329</Words>
  <Application>Microsoft Office PowerPoint</Application>
  <PresentationFormat>Widescreen</PresentationFormat>
  <Paragraphs>110</Paragraphs>
  <Slides>21</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21</vt:i4>
      </vt:variant>
    </vt:vector>
  </HeadingPairs>
  <TitlesOfParts>
    <vt:vector size="28" baseType="lpstr">
      <vt:lpstr>Arial</vt:lpstr>
      <vt:lpstr>Calibri</vt:lpstr>
      <vt:lpstr>DejaVu Sans</vt:lpstr>
      <vt:lpstr>Symbol</vt:lpstr>
      <vt:lpstr>Wingdings</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Tamara Krstic</dc:creator>
  <dc:description/>
  <cp:lastModifiedBy>jvapa@libero.it</cp:lastModifiedBy>
  <cp:revision>14</cp:revision>
  <dcterms:created xsi:type="dcterms:W3CDTF">2021-02-02T10:15:04Z</dcterms:created>
  <dcterms:modified xsi:type="dcterms:W3CDTF">2025-01-01T15:59:30Z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Widescreen</vt:lpwstr>
  </property>
  <property fmtid="{D5CDD505-2E9C-101B-9397-08002B2CF9AE}" pid="3" name="Slides">
    <vt:i4>2</vt:i4>
  </property>
</Properties>
</file>